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78" r:id="rId3"/>
    <p:sldId id="257" r:id="rId4"/>
    <p:sldId id="276" r:id="rId5"/>
    <p:sldId id="277" r:id="rId6"/>
    <p:sldId id="259" r:id="rId7"/>
    <p:sldId id="279" r:id="rId8"/>
    <p:sldId id="280" r:id="rId9"/>
    <p:sldId id="281" r:id="rId10"/>
    <p:sldId id="282" r:id="rId11"/>
    <p:sldId id="283" r:id="rId12"/>
    <p:sldId id="285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72" r:id="rId21"/>
    <p:sldId id="294" r:id="rId22"/>
    <p:sldId id="295" r:id="rId23"/>
    <p:sldId id="296" r:id="rId24"/>
    <p:sldId id="274" r:id="rId25"/>
    <p:sldId id="275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DAE7"/>
    <a:srgbClr val="C3DAD9"/>
    <a:srgbClr val="BEE1E6"/>
    <a:srgbClr val="2D3D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61" autoAdjust="0"/>
    <p:restoredTop sz="94660"/>
  </p:normalViewPr>
  <p:slideViewPr>
    <p:cSldViewPr snapToGrid="0">
      <p:cViewPr>
        <p:scale>
          <a:sx n="41" d="100"/>
          <a:sy n="41" d="100"/>
        </p:scale>
        <p:origin x="466" y="-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7622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59063-D688-774C-F525-848620A67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7C1EF9-8B55-78AE-D745-812F35AE19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8E1582-1A76-CCBF-3FE1-9FAE1F064B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5817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F248C-3E2A-C0D6-D98E-DF05E574B7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4F4DDF-9B98-22D9-E90D-017CC28735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D412D2-C1E1-E563-A507-949662F6BF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8515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0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-angle exterior view of a modern building facade covered with aluminium discs under a clear, blue sky"/>
          <p:cNvSpPr>
            <a:spLocks noGrp="1"/>
          </p:cNvSpPr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Low-angle view of a modern, curved building under a cloudy sky"/>
          <p:cNvSpPr>
            <a:spLocks noGrp="1"/>
          </p:cNvSpPr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View from inside a modern white building with glass panels, looking up to a bright, partly cloudy sky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iew from inside a stone structure, looking out towards stairs and a clear, blue sky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 modern white building with glass panels against a clear, blue sky"/>
          <p:cNvSpPr>
            <a:spLocks noGrp="1"/>
          </p:cNvSpPr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Small section of a modern shell bridge in Qingdao, Shandong, China with a partly cloudy sky above"/>
          <p:cNvSpPr>
            <a:spLocks noGrp="1"/>
          </p:cNvSpPr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A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inspirational.co.uk/challenge-2021-22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inspirational.co.uk/challenge-2021-22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ignage of Hindustan Unilever Ltd., at its headquarters in Mumbai, India, on Tuesday, April 25, 2023. Unilever Plc's Indian unit is scheduled to...">
            <a:extLst>
              <a:ext uri="{FF2B5EF4-FFF2-40B4-BE49-F238E27FC236}">
                <a16:creationId xmlns:a16="http://schemas.microsoft.com/office/drawing/2014/main" id="{3FCFC890-A6A6-1378-66ED-AE858BC23F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BD00841-EA08-6473-07E1-A77E3DC8F89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5820777" y="7761373"/>
            <a:ext cx="10985502" cy="4648201"/>
          </a:xfrm>
          <a:custGeom>
            <a:avLst/>
            <a:gdLst>
              <a:gd name="connsiteX0" fmla="*/ 0 w 10985502"/>
              <a:gd name="connsiteY0" fmla="*/ 0 h 4648201"/>
              <a:gd name="connsiteX1" fmla="*/ 10985502 w 10985502"/>
              <a:gd name="connsiteY1" fmla="*/ 0 h 4648201"/>
              <a:gd name="connsiteX2" fmla="*/ 10985502 w 10985502"/>
              <a:gd name="connsiteY2" fmla="*/ 4648201 h 4648201"/>
              <a:gd name="connsiteX3" fmla="*/ 0 w 10985502"/>
              <a:gd name="connsiteY3" fmla="*/ 4648201 h 464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85502" h="4648201">
                <a:moveTo>
                  <a:pt x="0" y="0"/>
                </a:moveTo>
                <a:lnTo>
                  <a:pt x="10985502" y="0"/>
                </a:lnTo>
                <a:lnTo>
                  <a:pt x="10985502" y="4648201"/>
                </a:lnTo>
                <a:lnTo>
                  <a:pt x="0" y="4648201"/>
                </a:lnTo>
                <a:close/>
              </a:path>
            </a:pathLst>
          </a:custGeom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txBody>
          <a:bodyPr wrap="square">
            <a:noAutofit/>
          </a:bodyPr>
          <a:lstStyle>
            <a:lvl1pPr defTabSz="2389572">
              <a:defRPr sz="11368" spc="-227"/>
            </a:lvl1pPr>
          </a:lstStyle>
          <a:p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PORTFOLIO </a:t>
            </a: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ANALYSIS</a:t>
            </a:r>
            <a: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HINDUSTAN </a:t>
            </a: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UNILEVER </a:t>
            </a: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LIMITED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9F1E0-4AE0-AA6C-CB60-57C0E35A3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view of a city skyline with a clock tower">
            <a:extLst>
              <a:ext uri="{FF2B5EF4-FFF2-40B4-BE49-F238E27FC236}">
                <a16:creationId xmlns:a16="http://schemas.microsoft.com/office/drawing/2014/main" id="{007E7891-21D9-489B-1D52-2D6F3BD021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64"/>
          <a:stretch/>
        </p:blipFill>
        <p:spPr bwMode="auto">
          <a:xfrm>
            <a:off x="24580179" y="25161"/>
            <a:ext cx="2438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5" name="Common Models">
            <a:extLst>
              <a:ext uri="{FF2B5EF4-FFF2-40B4-BE49-F238E27FC236}">
                <a16:creationId xmlns:a16="http://schemas.microsoft.com/office/drawing/2014/main" id="{555251B9-FB79-1C67-7612-A0CD579436FE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-9358115" y="3071770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Common Models</a:t>
            </a:r>
          </a:p>
        </p:txBody>
      </p:sp>
      <p:sp>
        <p:nvSpPr>
          <p:cNvPr id="187" name="Purpose">
            <a:extLst>
              <a:ext uri="{FF2B5EF4-FFF2-40B4-BE49-F238E27FC236}">
                <a16:creationId xmlns:a16="http://schemas.microsoft.com/office/drawing/2014/main" id="{18F07FE2-6753-6D39-BC95-23C60EB69AC5}"/>
              </a:ext>
            </a:extLst>
          </p:cNvPr>
          <p:cNvSpPr txBox="1"/>
          <p:nvPr/>
        </p:nvSpPr>
        <p:spPr>
          <a:xfrm>
            <a:off x="-9093726" y="6858000"/>
            <a:ext cx="2943113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Purpose</a:t>
            </a:r>
            <a:r>
              <a:rPr dirty="0"/>
              <a:t> </a:t>
            </a:r>
          </a:p>
        </p:txBody>
      </p:sp>
      <p:sp>
        <p:nvSpPr>
          <p:cNvPr id="7" name="Concept">
            <a:extLst>
              <a:ext uri="{FF2B5EF4-FFF2-40B4-BE49-F238E27FC236}">
                <a16:creationId xmlns:a16="http://schemas.microsoft.com/office/drawing/2014/main" id="{94D7529B-9190-B25D-2228-1563CF0C591A}"/>
              </a:ext>
            </a:extLst>
          </p:cNvPr>
          <p:cNvSpPr txBox="1">
            <a:spLocks/>
          </p:cNvSpPr>
          <p:nvPr/>
        </p:nvSpPr>
        <p:spPr>
          <a:xfrm>
            <a:off x="96296781" y="3157253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Concept</a:t>
            </a:r>
            <a:r>
              <a:rPr lang="en-IN" dirty="0"/>
              <a:t> </a:t>
            </a:r>
          </a:p>
        </p:txBody>
      </p:sp>
      <p:sp>
        <p:nvSpPr>
          <p:cNvPr id="8" name="The BCG Matrix evaluates businesses based on two variables: market growth rate and relative market share.…">
            <a:extLst>
              <a:ext uri="{FF2B5EF4-FFF2-40B4-BE49-F238E27FC236}">
                <a16:creationId xmlns:a16="http://schemas.microsoft.com/office/drawing/2014/main" id="{E26E70C5-DC53-D5C8-4782-8918D395FBEC}"/>
              </a:ext>
            </a:extLst>
          </p:cNvPr>
          <p:cNvSpPr txBox="1">
            <a:spLocks/>
          </p:cNvSpPr>
          <p:nvPr/>
        </p:nvSpPr>
        <p:spPr>
          <a:xfrm>
            <a:off x="96296781" y="4492563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The BCG Matrix evaluates businesses based on two variables: market growth rate and relative market share.</a:t>
            </a: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Vertical: Market Growth Rate (high to low)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Horizontal: Relative Market Share (high to low)</a:t>
            </a:r>
          </a:p>
        </p:txBody>
      </p:sp>
      <p:sp>
        <p:nvSpPr>
          <p:cNvPr id="9" name="Axes Explanation">
            <a:extLst>
              <a:ext uri="{FF2B5EF4-FFF2-40B4-BE49-F238E27FC236}">
                <a16:creationId xmlns:a16="http://schemas.microsoft.com/office/drawing/2014/main" id="{219722A8-52CA-D147-34DA-C2DCF95ACB9A}"/>
              </a:ext>
            </a:extLst>
          </p:cNvPr>
          <p:cNvSpPr txBox="1"/>
          <p:nvPr/>
        </p:nvSpPr>
        <p:spPr>
          <a:xfrm>
            <a:off x="96382024" y="6883161"/>
            <a:ext cx="5562420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pPr>
              <a:defRPr sz="4800"/>
            </a:pPr>
            <a:r>
              <a:rPr sz="5500" dirty="0">
                <a:solidFill>
                  <a:schemeClr val="bg1"/>
                </a:solidFill>
                <a:latin typeface="Bahnschrift SemiBold" panose="020B0502040204020203" pitchFamily="34" charset="0"/>
              </a:rPr>
              <a:t>Axes Explanation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933F8F-D176-5A64-E87E-8D5BEA16393F}"/>
              </a:ext>
            </a:extLst>
          </p:cNvPr>
          <p:cNvSpPr txBox="1"/>
          <p:nvPr/>
        </p:nvSpPr>
        <p:spPr>
          <a:xfrm>
            <a:off x="-9358115" y="3661210"/>
            <a:ext cx="761918" cy="1898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8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.</a:t>
            </a:r>
            <a:endParaRPr kumimoji="0" lang="en-IN" sz="8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Bahnschrift SemiBold" panose="020B0502040204020203" pitchFamily="34" charset="0"/>
              <a:sym typeface="Helvetica Neue"/>
            </a:endParaRPr>
          </a:p>
        </p:txBody>
      </p:sp>
      <p:sp>
        <p:nvSpPr>
          <p:cNvPr id="2" name="HUL IN THE BCG MATRIX">
            <a:extLst>
              <a:ext uri="{FF2B5EF4-FFF2-40B4-BE49-F238E27FC236}">
                <a16:creationId xmlns:a16="http://schemas.microsoft.com/office/drawing/2014/main" id="{7ABA46B5-517F-E9B9-43BA-7547775A6FAD}"/>
              </a:ext>
            </a:extLst>
          </p:cNvPr>
          <p:cNvSpPr txBox="1">
            <a:spLocks/>
          </p:cNvSpPr>
          <p:nvPr/>
        </p:nvSpPr>
        <p:spPr>
          <a:xfrm>
            <a:off x="25786679" y="737160"/>
            <a:ext cx="21971000" cy="1311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HUL IN THE BCG MATRIX</a:t>
            </a:r>
          </a:p>
        </p:txBody>
      </p:sp>
      <p:sp>
        <p:nvSpPr>
          <p:cNvPr id="3" name="Four Categories">
            <a:extLst>
              <a:ext uri="{FF2B5EF4-FFF2-40B4-BE49-F238E27FC236}">
                <a16:creationId xmlns:a16="http://schemas.microsoft.com/office/drawing/2014/main" id="{E59EE46C-2D82-E527-9FA8-EE4C0AB7E025}"/>
              </a:ext>
            </a:extLst>
          </p:cNvPr>
          <p:cNvSpPr txBox="1">
            <a:spLocks/>
          </p:cNvSpPr>
          <p:nvPr/>
        </p:nvSpPr>
        <p:spPr>
          <a:xfrm>
            <a:off x="25786679" y="2759484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Four Categories</a:t>
            </a:r>
          </a:p>
        </p:txBody>
      </p:sp>
      <p:sp>
        <p:nvSpPr>
          <p:cNvPr id="4" name="STARS: High market share, high growth (e.g., Surf excel).…">
            <a:extLst>
              <a:ext uri="{FF2B5EF4-FFF2-40B4-BE49-F238E27FC236}">
                <a16:creationId xmlns:a16="http://schemas.microsoft.com/office/drawing/2014/main" id="{479F9EE6-6B42-C1BB-7571-C3ECF6DBDDEA}"/>
              </a:ext>
            </a:extLst>
          </p:cNvPr>
          <p:cNvSpPr txBox="1">
            <a:spLocks/>
          </p:cNvSpPr>
          <p:nvPr/>
        </p:nvSpPr>
        <p:spPr>
          <a:xfrm>
            <a:off x="25786679" y="5085522"/>
            <a:ext cx="21971000" cy="7519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STARS: High market share, high growth (e.g., Surf excel).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CASH COWS: High market share, low growth (e.g., Closeup).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QUESTION MARKS: Low market share, high growth (e.g., </a:t>
            </a:r>
            <a:r>
              <a:rPr lang="en-GB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Sunsilk</a:t>
            </a:r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DOGS: Low market share, low growth (e.g., </a:t>
            </a:r>
            <a:r>
              <a:rPr lang="en-GB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Taaza</a:t>
            </a:r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).</a:t>
            </a:r>
          </a:p>
        </p:txBody>
      </p:sp>
      <p:pic>
        <p:nvPicPr>
          <p:cNvPr id="5" name="Screenshot 2024-10-13 at 18.31.13.png" descr="Screenshot 2024-10-13 at 18.31.13.png">
            <a:extLst>
              <a:ext uri="{FF2B5EF4-FFF2-40B4-BE49-F238E27FC236}">
                <a16:creationId xmlns:a16="http://schemas.microsoft.com/office/drawing/2014/main" id="{F3D29A3F-65D8-8A1C-2933-406EFC702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806542" y="-93966"/>
            <a:ext cx="2167666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2" descr="a view of a city skyline with a clock tower">
            <a:extLst>
              <a:ext uri="{FF2B5EF4-FFF2-40B4-BE49-F238E27FC236}">
                <a16:creationId xmlns:a16="http://schemas.microsoft.com/office/drawing/2014/main" id="{0223EDCB-C4DF-B184-A0AA-E1840B4F87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64"/>
          <a:stretch/>
        </p:blipFill>
        <p:spPr bwMode="auto">
          <a:xfrm>
            <a:off x="1" y="0"/>
            <a:ext cx="2438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TRATEGIC IMPLICATIONS OF BCG MATRIX">
            <a:extLst>
              <a:ext uri="{FF2B5EF4-FFF2-40B4-BE49-F238E27FC236}">
                <a16:creationId xmlns:a16="http://schemas.microsoft.com/office/drawing/2014/main" id="{D0C61765-8C11-9E9F-87E1-2A95C9CDAE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05929" y="1326321"/>
            <a:ext cx="21971000" cy="1433163"/>
          </a:xfrm>
          <a:prstGeom prst="rect">
            <a:avLst/>
          </a:prstGeom>
        </p:spPr>
        <p:txBody>
          <a:bodyPr>
            <a:noAutofit/>
          </a:bodyPr>
          <a:lstStyle>
            <a:lvl1pPr defTabSz="2389572">
              <a:defRPr sz="8330" spc="-166"/>
            </a:lvl1pPr>
          </a:lstStyle>
          <a:p>
            <a:r>
              <a:rPr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STRATEGIC IMPLICATIONS OF BCG MATRIX</a:t>
            </a:r>
          </a:p>
        </p:txBody>
      </p:sp>
      <p:sp>
        <p:nvSpPr>
          <p:cNvPr id="17" name="Investment">
            <a:extLst>
              <a:ext uri="{FF2B5EF4-FFF2-40B4-BE49-F238E27FC236}">
                <a16:creationId xmlns:a16="http://schemas.microsoft.com/office/drawing/2014/main" id="{5A32E51A-85FA-3987-65AD-8008B77CB3B7}"/>
              </a:ext>
            </a:extLst>
          </p:cNvPr>
          <p:cNvSpPr txBox="1">
            <a:spLocks/>
          </p:cNvSpPr>
          <p:nvPr/>
        </p:nvSpPr>
        <p:spPr>
          <a:xfrm>
            <a:off x="2227983" y="3683377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Investment</a:t>
            </a:r>
            <a:r>
              <a:rPr lang="en-IN" dirty="0"/>
              <a:t> </a:t>
            </a:r>
          </a:p>
        </p:txBody>
      </p:sp>
      <p:sp>
        <p:nvSpPr>
          <p:cNvPr id="18" name="STARS: Require reinvestment to maintain market share and support growth.…">
            <a:extLst>
              <a:ext uri="{FF2B5EF4-FFF2-40B4-BE49-F238E27FC236}">
                <a16:creationId xmlns:a16="http://schemas.microsoft.com/office/drawing/2014/main" id="{9807722F-8493-FF82-4547-6369811091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69186" y="5681314"/>
            <a:ext cx="21971000" cy="7281871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STARS: Require reinvestment to maintain market share and support growth.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CASH COWS: Generate cash for reinvestment into stars and question marks.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QUESTION MARKS: Require careful evaluation; decide whether to invest or divest.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DOGS: Consider divestment or harvesting to free up resources.</a:t>
            </a:r>
          </a:p>
        </p:txBody>
      </p:sp>
      <p:pic>
        <p:nvPicPr>
          <p:cNvPr id="6" name="Low-angle view of the Azadi Tower in Tehran, Iran against a clear, bright sky" descr="Low-angle view of the Azadi Tower in Tehran, Iran against a clear, bright sky">
            <a:extLst>
              <a:ext uri="{FF2B5EF4-FFF2-40B4-BE49-F238E27FC236}">
                <a16:creationId xmlns:a16="http://schemas.microsoft.com/office/drawing/2014/main" id="{A2C3894F-7A1D-A2E3-2988-C5B606E71F3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17" r="617"/>
          <a:stretch>
            <a:fillRect/>
          </a:stretch>
        </p:blipFill>
        <p:spPr>
          <a:xfrm>
            <a:off x="-129882" y="13690839"/>
            <a:ext cx="24781633" cy="13939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98126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28FEC-0D90-23DE-DB4D-A41BB01AA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ommon Models">
            <a:extLst>
              <a:ext uri="{FF2B5EF4-FFF2-40B4-BE49-F238E27FC236}">
                <a16:creationId xmlns:a16="http://schemas.microsoft.com/office/drawing/2014/main" id="{F134F8D9-BBCB-9977-E66B-E8434C915D38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-9358115" y="3071770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Common Models</a:t>
            </a:r>
          </a:p>
        </p:txBody>
      </p:sp>
      <p:sp>
        <p:nvSpPr>
          <p:cNvPr id="187" name="Purpose">
            <a:extLst>
              <a:ext uri="{FF2B5EF4-FFF2-40B4-BE49-F238E27FC236}">
                <a16:creationId xmlns:a16="http://schemas.microsoft.com/office/drawing/2014/main" id="{BE5C91C3-3F44-3240-28C5-7B327AB60CEE}"/>
              </a:ext>
            </a:extLst>
          </p:cNvPr>
          <p:cNvSpPr txBox="1"/>
          <p:nvPr/>
        </p:nvSpPr>
        <p:spPr>
          <a:xfrm>
            <a:off x="-9093726" y="6858000"/>
            <a:ext cx="2943113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Purpose</a:t>
            </a:r>
            <a:r>
              <a:rPr dirty="0"/>
              <a:t> </a:t>
            </a:r>
          </a:p>
        </p:txBody>
      </p:sp>
      <p:sp>
        <p:nvSpPr>
          <p:cNvPr id="7" name="Concept">
            <a:extLst>
              <a:ext uri="{FF2B5EF4-FFF2-40B4-BE49-F238E27FC236}">
                <a16:creationId xmlns:a16="http://schemas.microsoft.com/office/drawing/2014/main" id="{61711B75-1833-EC6E-1C4A-8F58DDE44282}"/>
              </a:ext>
            </a:extLst>
          </p:cNvPr>
          <p:cNvSpPr txBox="1">
            <a:spLocks/>
          </p:cNvSpPr>
          <p:nvPr/>
        </p:nvSpPr>
        <p:spPr>
          <a:xfrm>
            <a:off x="96296781" y="3157253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Concept</a:t>
            </a:r>
            <a:r>
              <a:rPr lang="en-IN" dirty="0"/>
              <a:t> </a:t>
            </a:r>
          </a:p>
        </p:txBody>
      </p:sp>
      <p:sp>
        <p:nvSpPr>
          <p:cNvPr id="8" name="The BCG Matrix evaluates businesses based on two variables: market growth rate and relative market share.…">
            <a:extLst>
              <a:ext uri="{FF2B5EF4-FFF2-40B4-BE49-F238E27FC236}">
                <a16:creationId xmlns:a16="http://schemas.microsoft.com/office/drawing/2014/main" id="{DDB51B59-5CA5-3C13-3749-57C96BB09264}"/>
              </a:ext>
            </a:extLst>
          </p:cNvPr>
          <p:cNvSpPr txBox="1">
            <a:spLocks/>
          </p:cNvSpPr>
          <p:nvPr/>
        </p:nvSpPr>
        <p:spPr>
          <a:xfrm>
            <a:off x="96296781" y="4492563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The BCG Matrix evaluates businesses based on two variables: market growth rate and relative market share.</a:t>
            </a: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Vertical: Market Growth Rate (high to low)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Horizontal: Relative Market Share (high to low)</a:t>
            </a:r>
          </a:p>
        </p:txBody>
      </p:sp>
      <p:sp>
        <p:nvSpPr>
          <p:cNvPr id="9" name="Axes Explanation">
            <a:extLst>
              <a:ext uri="{FF2B5EF4-FFF2-40B4-BE49-F238E27FC236}">
                <a16:creationId xmlns:a16="http://schemas.microsoft.com/office/drawing/2014/main" id="{F694BFD0-6157-3DDA-1943-72FB030F9622}"/>
              </a:ext>
            </a:extLst>
          </p:cNvPr>
          <p:cNvSpPr txBox="1"/>
          <p:nvPr/>
        </p:nvSpPr>
        <p:spPr>
          <a:xfrm>
            <a:off x="96382024" y="6883161"/>
            <a:ext cx="5562420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pPr>
              <a:defRPr sz="4800"/>
            </a:pPr>
            <a:r>
              <a:rPr sz="5500" dirty="0">
                <a:solidFill>
                  <a:schemeClr val="bg1"/>
                </a:solidFill>
                <a:latin typeface="Bahnschrift SemiBold" panose="020B0502040204020203" pitchFamily="34" charset="0"/>
              </a:rPr>
              <a:t>Axes Explanation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34F107-DAF7-6311-4CD7-F28E82BC76BF}"/>
              </a:ext>
            </a:extLst>
          </p:cNvPr>
          <p:cNvSpPr txBox="1"/>
          <p:nvPr/>
        </p:nvSpPr>
        <p:spPr>
          <a:xfrm>
            <a:off x="-9358115" y="3661210"/>
            <a:ext cx="761918" cy="1898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8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.</a:t>
            </a:r>
            <a:endParaRPr kumimoji="0" lang="en-IN" sz="8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Bahnschrift SemiBold" panose="020B0502040204020203" pitchFamily="34" charset="0"/>
              <a:sym typeface="Helvetica Neue"/>
            </a:endParaRPr>
          </a:p>
        </p:txBody>
      </p:sp>
      <p:pic>
        <p:nvPicPr>
          <p:cNvPr id="15" name="Picture 2" descr="a view of a city skyline with a clock tower">
            <a:extLst>
              <a:ext uri="{FF2B5EF4-FFF2-40B4-BE49-F238E27FC236}">
                <a16:creationId xmlns:a16="http://schemas.microsoft.com/office/drawing/2014/main" id="{D500678A-6BE8-535B-99AB-F512DEB6D7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64"/>
          <a:stretch/>
        </p:blipFill>
        <p:spPr bwMode="auto">
          <a:xfrm>
            <a:off x="68934" y="-14957558"/>
            <a:ext cx="2438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TRATEGIC IMPLICATIONS OF BCG MATRIX">
            <a:extLst>
              <a:ext uri="{FF2B5EF4-FFF2-40B4-BE49-F238E27FC236}">
                <a16:creationId xmlns:a16="http://schemas.microsoft.com/office/drawing/2014/main" id="{59ADF93F-3A86-3192-B98E-8518BA91B5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99429" y="-11540593"/>
            <a:ext cx="21971000" cy="1433163"/>
          </a:xfrm>
          <a:prstGeom prst="rect">
            <a:avLst/>
          </a:prstGeom>
        </p:spPr>
        <p:txBody>
          <a:bodyPr>
            <a:noAutofit/>
          </a:bodyPr>
          <a:lstStyle>
            <a:lvl1pPr defTabSz="2389572">
              <a:defRPr sz="8330" spc="-166"/>
            </a:lvl1pPr>
          </a:lstStyle>
          <a:p>
            <a:r>
              <a:rPr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STRATEGIC IMPLICATIONS OF BCG MATRIX</a:t>
            </a:r>
          </a:p>
        </p:txBody>
      </p:sp>
      <p:sp>
        <p:nvSpPr>
          <p:cNvPr id="17" name="Investment">
            <a:extLst>
              <a:ext uri="{FF2B5EF4-FFF2-40B4-BE49-F238E27FC236}">
                <a16:creationId xmlns:a16="http://schemas.microsoft.com/office/drawing/2014/main" id="{70FFDD75-E556-FC32-6631-D18829849CA0}"/>
              </a:ext>
            </a:extLst>
          </p:cNvPr>
          <p:cNvSpPr txBox="1">
            <a:spLocks/>
          </p:cNvSpPr>
          <p:nvPr/>
        </p:nvSpPr>
        <p:spPr>
          <a:xfrm>
            <a:off x="1275434" y="-9034338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Investment</a:t>
            </a:r>
            <a:r>
              <a:rPr lang="en-IN" dirty="0"/>
              <a:t> </a:t>
            </a:r>
          </a:p>
        </p:txBody>
      </p:sp>
      <p:sp>
        <p:nvSpPr>
          <p:cNvPr id="18" name="STARS: Require reinvestment to maintain market share and support growth.…">
            <a:extLst>
              <a:ext uri="{FF2B5EF4-FFF2-40B4-BE49-F238E27FC236}">
                <a16:creationId xmlns:a16="http://schemas.microsoft.com/office/drawing/2014/main" id="{95805AE1-DFD1-69C4-C8BE-C1510E0A88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75434" y="-6924787"/>
            <a:ext cx="21971000" cy="7281871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STARS: Require reinvestment to maintain market share and support growth.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CASH COWS: Generate cash for reinvestment into stars and question marks.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QUESTION MARKS: Require careful evaluation; decide whether to invest or divest.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DOGS: Consider divestment or harvesting to free up resources.</a:t>
            </a:r>
          </a:p>
        </p:txBody>
      </p:sp>
      <p:pic>
        <p:nvPicPr>
          <p:cNvPr id="6" name="Low-angle view of the Azadi Tower in Tehran, Iran against a clear, bright sky" descr="Low-angle view of the Azadi Tower in Tehran, Iran against a clear, bright sky">
            <a:extLst>
              <a:ext uri="{FF2B5EF4-FFF2-40B4-BE49-F238E27FC236}">
                <a16:creationId xmlns:a16="http://schemas.microsoft.com/office/drawing/2014/main" id="{7050A395-AF45-AA42-677C-34AF3C64B2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7" r="617"/>
          <a:stretch>
            <a:fillRect/>
          </a:stretch>
        </p:blipFill>
        <p:spPr>
          <a:xfrm>
            <a:off x="-72272" y="0"/>
            <a:ext cx="24781633" cy="13939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</p:pic>
    </p:spTree>
    <p:extLst>
      <p:ext uri="{BB962C8B-B14F-4D97-AF65-F5344CB8AC3E}">
        <p14:creationId xmlns:p14="http://schemas.microsoft.com/office/powerpoint/2010/main" val="781712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09432-D894-AA3F-E8AB-80DA8CE34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">
            <a:extLst>
              <a:ext uri="{FF2B5EF4-FFF2-40B4-BE49-F238E27FC236}">
                <a16:creationId xmlns:a16="http://schemas.microsoft.com/office/drawing/2014/main" id="{E4F4A578-1B5C-70FB-E201-3447BC469190}"/>
              </a:ext>
            </a:extLst>
          </p:cNvPr>
          <p:cNvSpPr txBox="1"/>
          <p:nvPr/>
        </p:nvSpPr>
        <p:spPr>
          <a:xfrm>
            <a:off x="11576151" y="940084"/>
            <a:ext cx="12480771" cy="1183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</a:t>
            </a:r>
          </a:p>
          <a:p>
            <a:endParaRPr/>
          </a:p>
          <a:p>
            <a:endParaRPr/>
          </a:p>
        </p:txBody>
      </p:sp>
      <p:pic>
        <p:nvPicPr>
          <p:cNvPr id="5122" name="Picture 2" descr="brown concrete building">
            <a:extLst>
              <a:ext uri="{FF2B5EF4-FFF2-40B4-BE49-F238E27FC236}">
                <a16:creationId xmlns:a16="http://schemas.microsoft.com/office/drawing/2014/main" id="{0C55D6B9-9FDE-6CD6-04F3-93F06E752B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0" t="11752" r="7208" b="10853"/>
          <a:stretch/>
        </p:blipFill>
        <p:spPr bwMode="auto">
          <a:xfrm>
            <a:off x="-185510" y="-2"/>
            <a:ext cx="24755020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" name="GE MULTIFACTOR PORTFOLIO MATRIX OVERVIEW">
            <a:extLst>
              <a:ext uri="{FF2B5EF4-FFF2-40B4-BE49-F238E27FC236}">
                <a16:creationId xmlns:a16="http://schemas.microsoft.com/office/drawing/2014/main" id="{BD5BB99E-8020-832A-DEDB-B86C970AE0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72916" y="3948729"/>
            <a:ext cx="24193500" cy="105746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  <p:txBody>
          <a:bodyPr>
            <a:noAutofit/>
          </a:bodyPr>
          <a:lstStyle>
            <a:lvl1pPr defTabSz="2072588">
              <a:defRPr sz="7225" spc="-144"/>
            </a:lvl1pPr>
          </a:lstStyle>
          <a:p>
            <a:pPr algn="ctr"/>
            <a:r>
              <a:rPr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  <a:latin typeface="Bahnschrift SemiBold" panose="020B0502040204020203" pitchFamily="34" charset="0"/>
              </a:rPr>
              <a:t>GE MULTIFACTOR </a:t>
            </a:r>
            <a:br>
              <a:rPr lang="en-GB"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  <a:latin typeface="Bahnschrift SemiBold" panose="020B0502040204020203" pitchFamily="34" charset="0"/>
              </a:rPr>
              <a:t>PORTFOLIO MATRIX </a:t>
            </a:r>
            <a:br>
              <a:rPr lang="en-GB"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  <a:latin typeface="Bahnschrift SemiBold" panose="020B0502040204020203" pitchFamily="34" charset="0"/>
              </a:rPr>
              <a:t>OVERVIEW</a:t>
            </a:r>
          </a:p>
        </p:txBody>
      </p:sp>
      <p:pic>
        <p:nvPicPr>
          <p:cNvPr id="2" name="Picture 2" descr="brown concrete building">
            <a:extLst>
              <a:ext uri="{FF2B5EF4-FFF2-40B4-BE49-F238E27FC236}">
                <a16:creationId xmlns:a16="http://schemas.microsoft.com/office/drawing/2014/main" id="{E12FA314-81BE-D77B-26A9-A19C09EC7D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77" t="11752" r="7207" b="10853"/>
          <a:stretch/>
        </p:blipFill>
        <p:spPr bwMode="auto">
          <a:xfrm>
            <a:off x="15369823" y="-3"/>
            <a:ext cx="9199687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brown concrete building">
            <a:extLst>
              <a:ext uri="{FF2B5EF4-FFF2-40B4-BE49-F238E27FC236}">
                <a16:creationId xmlns:a16="http://schemas.microsoft.com/office/drawing/2014/main" id="{5B0D31C0-211F-11FF-93F8-A38A7C583A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450" b="89000" l="9267" r="83500">
                        <a14:foregroundMark x1="55133" y1="58900" x2="55133" y2="52250"/>
                        <a14:foregroundMark x1="55133" y1="52250" x2="56133" y2="46250"/>
                        <a14:foregroundMark x1="56133" y1="46250" x2="57800" y2="41200"/>
                        <a14:foregroundMark x1="57800" y1="41200" x2="58600" y2="27750"/>
                        <a14:foregroundMark x1="58600" y1="27750" x2="59833" y2="42300"/>
                        <a14:foregroundMark x1="59833" y1="42300" x2="62767" y2="53100"/>
                        <a14:foregroundMark x1="62767" y1="53100" x2="62033" y2="84950"/>
                        <a14:foregroundMark x1="62033" y1="84950" x2="57900" y2="87150"/>
                        <a14:foregroundMark x1="57900" y1="87150" x2="55233" y2="82850"/>
                        <a14:foregroundMark x1="55233" y1="82850" x2="56933" y2="65950"/>
                        <a14:foregroundMark x1="60200" y1="50750" x2="60000" y2="82700"/>
                        <a14:foregroundMark x1="60000" y1="82700" x2="60100" y2="82850"/>
                        <a14:foregroundMark x1="56467" y1="41550" x2="56467" y2="41550"/>
                        <a14:foregroundMark x1="61533" y1="45600" x2="61533" y2="45600"/>
                        <a14:foregroundMark x1="61633" y1="42850" x2="61633" y2="42850"/>
                        <a14:foregroundMark x1="61633" y1="41850" x2="61633" y2="41850"/>
                        <a14:foregroundMark x1="61800" y1="87550" x2="61800" y2="87550"/>
                        <a14:foregroundMark x1="60367" y1="87550" x2="60367" y2="87550"/>
                        <a14:foregroundMark x1="60967" y1="88700" x2="60967" y2="88700"/>
                        <a14:foregroundMark x1="61333" y1="88150" x2="61333" y2="88150"/>
                        <a14:foregroundMark x1="58367" y1="26500" x2="58567" y2="20050"/>
                        <a14:foregroundMark x1="63633" y1="73250" x2="63433" y2="65650"/>
                        <a14:foregroundMark x1="63233" y1="55450" x2="63233" y2="55450"/>
                        <a14:foregroundMark x1="56367" y1="89000" x2="58567" y2="88450"/>
                        <a14:foregroundMark x1="54367" y1="56450" x2="54367" y2="85700"/>
                        <a14:backgroundMark x1="53033" y1="61200" x2="52133" y2="79650"/>
                        <a14:backgroundMark x1="52133" y1="79650" x2="52933" y2="86000"/>
                        <a14:backgroundMark x1="52933" y1="86000" x2="53033" y2="86300"/>
                        <a14:backgroundMark x1="64200" y1="58050" x2="66467" y2="70650"/>
                        <a14:backgroundMark x1="66467" y1="70650" x2="66700" y2="81400"/>
                        <a14:backgroundMark x1="66700" y1="81400" x2="69933" y2="82250"/>
                        <a14:backgroundMark x1="69933" y1="82250" x2="70133" y2="82100"/>
                        <a14:backgroundMark x1="54467" y1="91850" x2="61033" y2="90700"/>
                        <a14:backgroundMark x1="61033" y1="90700" x2="63233" y2="90700"/>
                        <a14:backgroundMark x1="61733" y1="91150" x2="65367" y2="90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33" t="13739" r="5648" b="8865"/>
          <a:stretch/>
        </p:blipFill>
        <p:spPr bwMode="auto">
          <a:xfrm>
            <a:off x="14122401" y="304796"/>
            <a:ext cx="10904310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439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3E537-D470-4D56-F913-FABB992D3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oncept">
            <a:extLst>
              <a:ext uri="{FF2B5EF4-FFF2-40B4-BE49-F238E27FC236}">
                <a16:creationId xmlns:a16="http://schemas.microsoft.com/office/drawing/2014/main" id="{2A130326-0F5D-7075-0401-070D1F3213DC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-8305800" y="3474692"/>
            <a:ext cx="21971000" cy="934779"/>
          </a:xfrm>
          <a:prstGeom prst="rect">
            <a:avLst/>
          </a:prstGeom>
          <a:ln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Concept</a:t>
            </a:r>
          </a:p>
        </p:txBody>
      </p:sp>
      <p:sp>
        <p:nvSpPr>
          <p:cNvPr id="208" name="The GE Matrix evaluates SBUs based on industry attractiveness and business strength.…">
            <a:extLst>
              <a:ext uri="{FF2B5EF4-FFF2-40B4-BE49-F238E27FC236}">
                <a16:creationId xmlns:a16="http://schemas.microsoft.com/office/drawing/2014/main" id="{CACC3AC9-1471-156D-2F8F-7FD0D62C72D5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-17955396" y="5189053"/>
            <a:ext cx="8145489" cy="825601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60831" indent="-560831" defTabSz="2243271">
              <a:spcBef>
                <a:spcPts val="4100"/>
              </a:spcBef>
              <a:defRPr sz="4416"/>
            </a:pPr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The GE Matrix evaluates SBUs based on industry attractiveness and business strength.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560831" indent="-560831" defTabSz="2243271">
              <a:spcBef>
                <a:spcPts val="4100"/>
              </a:spcBef>
              <a:defRPr sz="4416"/>
            </a:pPr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Vertical: Industry Attractiveness (high to low)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Horizontal: Business Strength (high to low)</a:t>
            </a:r>
          </a:p>
        </p:txBody>
      </p:sp>
      <p:sp>
        <p:nvSpPr>
          <p:cNvPr id="209" name="Axes Explanation">
            <a:extLst>
              <a:ext uri="{FF2B5EF4-FFF2-40B4-BE49-F238E27FC236}">
                <a16:creationId xmlns:a16="http://schemas.microsoft.com/office/drawing/2014/main" id="{13CC557A-50BE-63BD-578B-8EC1CB353B54}"/>
              </a:ext>
            </a:extLst>
          </p:cNvPr>
          <p:cNvSpPr txBox="1"/>
          <p:nvPr/>
        </p:nvSpPr>
        <p:spPr>
          <a:xfrm>
            <a:off x="-13882652" y="8884889"/>
            <a:ext cx="8933317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Axes Explanation</a:t>
            </a:r>
          </a:p>
        </p:txBody>
      </p:sp>
      <p:pic>
        <p:nvPicPr>
          <p:cNvPr id="211" name="pasted-movie.png" descr="pasted-movie.png">
            <a:extLst>
              <a:ext uri="{FF2B5EF4-FFF2-40B4-BE49-F238E27FC236}">
                <a16:creationId xmlns:a16="http://schemas.microsoft.com/office/drawing/2014/main" id="{5B31B941-C8B3-012A-8ADF-4E9FBDC60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816" y="-11527719"/>
            <a:ext cx="12364546" cy="7989398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">
            <a:extLst>
              <a:ext uri="{FF2B5EF4-FFF2-40B4-BE49-F238E27FC236}">
                <a16:creationId xmlns:a16="http://schemas.microsoft.com/office/drawing/2014/main" id="{DE5EC9E8-F805-F923-63D1-C0A4C2EE843D}"/>
              </a:ext>
            </a:extLst>
          </p:cNvPr>
          <p:cNvSpPr txBox="1"/>
          <p:nvPr/>
        </p:nvSpPr>
        <p:spPr>
          <a:xfrm>
            <a:off x="11576151" y="940084"/>
            <a:ext cx="12480771" cy="1183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</a:t>
            </a:r>
          </a:p>
          <a:p>
            <a:endParaRPr/>
          </a:p>
          <a:p>
            <a:endParaRPr/>
          </a:p>
        </p:txBody>
      </p:sp>
      <p:pic>
        <p:nvPicPr>
          <p:cNvPr id="5122" name="Picture 2" descr="brown concrete building">
            <a:extLst>
              <a:ext uri="{FF2B5EF4-FFF2-40B4-BE49-F238E27FC236}">
                <a16:creationId xmlns:a16="http://schemas.microsoft.com/office/drawing/2014/main" id="{66754118-25CA-D021-B1A5-37022845F1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0" t="11752" r="7208" b="10853"/>
          <a:stretch/>
        </p:blipFill>
        <p:spPr bwMode="auto">
          <a:xfrm>
            <a:off x="-185510" y="-2"/>
            <a:ext cx="24755020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" name="GE MULTIFACTOR PORTFOLIO MATRIX OVERVIEW">
            <a:extLst>
              <a:ext uri="{FF2B5EF4-FFF2-40B4-BE49-F238E27FC236}">
                <a16:creationId xmlns:a16="http://schemas.microsoft.com/office/drawing/2014/main" id="{3BBFE4AA-B10F-3982-37D5-0CC68A6540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3360610" y="3491529"/>
            <a:ext cx="24193500" cy="105746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  <p:txBody>
          <a:bodyPr>
            <a:noAutofit/>
          </a:bodyPr>
          <a:lstStyle>
            <a:lvl1pPr defTabSz="2072588">
              <a:defRPr sz="7225" spc="-144"/>
            </a:lvl1pPr>
          </a:lstStyle>
          <a:p>
            <a:pPr algn="ctr"/>
            <a:r>
              <a:rPr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GE MULTIFACTOR </a:t>
            </a:r>
            <a:br>
              <a:rPr lang="en-GB"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PORTFOLIO MATRIX </a:t>
            </a:r>
            <a:br>
              <a:rPr lang="en-GB"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OVERVIEW</a:t>
            </a:r>
          </a:p>
        </p:txBody>
      </p:sp>
      <p:pic>
        <p:nvPicPr>
          <p:cNvPr id="2" name="Picture 2" descr="brown concrete building">
            <a:extLst>
              <a:ext uri="{FF2B5EF4-FFF2-40B4-BE49-F238E27FC236}">
                <a16:creationId xmlns:a16="http://schemas.microsoft.com/office/drawing/2014/main" id="{7D027A9D-6473-2459-C981-C988F132B3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77" t="11752" r="7207" b="10853"/>
          <a:stretch/>
        </p:blipFill>
        <p:spPr bwMode="auto">
          <a:xfrm>
            <a:off x="15369823" y="-3"/>
            <a:ext cx="9199687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brown concrete building">
            <a:extLst>
              <a:ext uri="{FF2B5EF4-FFF2-40B4-BE49-F238E27FC236}">
                <a16:creationId xmlns:a16="http://schemas.microsoft.com/office/drawing/2014/main" id="{327F7C43-6E91-1198-12FD-7815059792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50" b="89000" l="9267" r="83500">
                        <a14:foregroundMark x1="55133" y1="58900" x2="55133" y2="52250"/>
                        <a14:foregroundMark x1="55133" y1="52250" x2="56133" y2="46250"/>
                        <a14:foregroundMark x1="56133" y1="46250" x2="57800" y2="41200"/>
                        <a14:foregroundMark x1="57800" y1="41200" x2="58600" y2="27750"/>
                        <a14:foregroundMark x1="58600" y1="27750" x2="59833" y2="42300"/>
                        <a14:foregroundMark x1="59833" y1="42300" x2="62767" y2="53100"/>
                        <a14:foregroundMark x1="62767" y1="53100" x2="62033" y2="84950"/>
                        <a14:foregroundMark x1="62033" y1="84950" x2="57900" y2="87150"/>
                        <a14:foregroundMark x1="57900" y1="87150" x2="55233" y2="82850"/>
                        <a14:foregroundMark x1="55233" y1="82850" x2="56933" y2="65950"/>
                        <a14:foregroundMark x1="60200" y1="50750" x2="60000" y2="82700"/>
                        <a14:foregroundMark x1="60000" y1="82700" x2="60100" y2="82850"/>
                        <a14:foregroundMark x1="56467" y1="41550" x2="56467" y2="41550"/>
                        <a14:foregroundMark x1="61533" y1="45600" x2="61533" y2="45600"/>
                        <a14:foregroundMark x1="61633" y1="42850" x2="61633" y2="42850"/>
                        <a14:foregroundMark x1="61633" y1="41850" x2="61633" y2="41850"/>
                        <a14:foregroundMark x1="61800" y1="87550" x2="61800" y2="87550"/>
                        <a14:foregroundMark x1="60367" y1="87550" x2="60367" y2="87550"/>
                        <a14:foregroundMark x1="60967" y1="88700" x2="60967" y2="88700"/>
                        <a14:foregroundMark x1="61333" y1="88150" x2="61333" y2="88150"/>
                        <a14:foregroundMark x1="58367" y1="26500" x2="58567" y2="20050"/>
                        <a14:foregroundMark x1="63633" y1="73250" x2="63433" y2="65650"/>
                        <a14:foregroundMark x1="63233" y1="55450" x2="63233" y2="55450"/>
                        <a14:foregroundMark x1="56367" y1="89000" x2="58567" y2="88450"/>
                        <a14:foregroundMark x1="54367" y1="56450" x2="54367" y2="85700"/>
                        <a14:backgroundMark x1="53033" y1="61200" x2="52133" y2="79650"/>
                        <a14:backgroundMark x1="52133" y1="79650" x2="52933" y2="86000"/>
                        <a14:backgroundMark x1="52933" y1="86000" x2="53033" y2="86300"/>
                        <a14:backgroundMark x1="64200" y1="58050" x2="66467" y2="70650"/>
                        <a14:backgroundMark x1="66467" y1="70650" x2="66700" y2="81400"/>
                        <a14:backgroundMark x1="66700" y1="81400" x2="69933" y2="82250"/>
                        <a14:backgroundMark x1="69933" y1="82250" x2="70133" y2="82100"/>
                        <a14:backgroundMark x1="54467" y1="91850" x2="61033" y2="90700"/>
                        <a14:backgroundMark x1="61033" y1="90700" x2="63233" y2="90700"/>
                        <a14:backgroundMark x1="61733" y1="91150" x2="65367" y2="90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33" t="13739" r="5648" b="8865"/>
          <a:stretch/>
        </p:blipFill>
        <p:spPr bwMode="auto">
          <a:xfrm>
            <a:off x="14122401" y="304796"/>
            <a:ext cx="10904310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74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5FBC6-1520-7797-D4FF-65C55B251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pasted-movie.png" descr="pasted-movie.png">
            <a:extLst>
              <a:ext uri="{FF2B5EF4-FFF2-40B4-BE49-F238E27FC236}">
                <a16:creationId xmlns:a16="http://schemas.microsoft.com/office/drawing/2014/main" id="{C5D14ACF-EE9A-BEBA-19F9-5CD0546D5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816" y="-11527719"/>
            <a:ext cx="12364546" cy="7989398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">
            <a:extLst>
              <a:ext uri="{FF2B5EF4-FFF2-40B4-BE49-F238E27FC236}">
                <a16:creationId xmlns:a16="http://schemas.microsoft.com/office/drawing/2014/main" id="{388EDF3B-61BA-A7F8-735B-01219801BA63}"/>
              </a:ext>
            </a:extLst>
          </p:cNvPr>
          <p:cNvSpPr txBox="1"/>
          <p:nvPr/>
        </p:nvSpPr>
        <p:spPr>
          <a:xfrm>
            <a:off x="11576151" y="940084"/>
            <a:ext cx="12480771" cy="1183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</a:t>
            </a:r>
          </a:p>
          <a:p>
            <a:endParaRPr/>
          </a:p>
          <a:p>
            <a:endParaRPr/>
          </a:p>
        </p:txBody>
      </p:sp>
      <p:pic>
        <p:nvPicPr>
          <p:cNvPr id="5122" name="Picture 2" descr="brown concrete building">
            <a:extLst>
              <a:ext uri="{FF2B5EF4-FFF2-40B4-BE49-F238E27FC236}">
                <a16:creationId xmlns:a16="http://schemas.microsoft.com/office/drawing/2014/main" id="{39D2C08A-1EEC-03F6-6434-780080E1F9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0" t="11752" r="7208" b="10853"/>
          <a:stretch/>
        </p:blipFill>
        <p:spPr bwMode="auto">
          <a:xfrm>
            <a:off x="-185510" y="-2"/>
            <a:ext cx="24755020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" name="GE MULTIFACTOR PORTFOLIO MATRIX OVERVIEW">
            <a:extLst>
              <a:ext uri="{FF2B5EF4-FFF2-40B4-BE49-F238E27FC236}">
                <a16:creationId xmlns:a16="http://schemas.microsoft.com/office/drawing/2014/main" id="{3A5ED6FE-E141-24F4-8888-F22DFEAEB2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410200" y="384199"/>
            <a:ext cx="23226736" cy="93477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  <p:txBody>
          <a:bodyPr>
            <a:noAutofit/>
          </a:bodyPr>
          <a:lstStyle>
            <a:lvl1pPr defTabSz="2072588">
              <a:defRPr sz="7225" spc="-144"/>
            </a:lvl1pPr>
          </a:lstStyle>
          <a:p>
            <a:pPr algn="ctr"/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GE MULTIFACTOR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PORTFOLIO MATRIX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OVERVIEW</a:t>
            </a:r>
          </a:p>
        </p:txBody>
      </p:sp>
      <p:pic>
        <p:nvPicPr>
          <p:cNvPr id="2" name="Picture 2" descr="brown concrete building">
            <a:extLst>
              <a:ext uri="{FF2B5EF4-FFF2-40B4-BE49-F238E27FC236}">
                <a16:creationId xmlns:a16="http://schemas.microsoft.com/office/drawing/2014/main" id="{677DE50C-82E0-81B7-7EA6-E1AA276D7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77" t="11752" r="7207" b="10853"/>
          <a:stretch/>
        </p:blipFill>
        <p:spPr bwMode="auto">
          <a:xfrm>
            <a:off x="15369823" y="-3"/>
            <a:ext cx="9199687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brown concrete building">
            <a:extLst>
              <a:ext uri="{FF2B5EF4-FFF2-40B4-BE49-F238E27FC236}">
                <a16:creationId xmlns:a16="http://schemas.microsoft.com/office/drawing/2014/main" id="{9543F802-3468-B25D-7258-FF5FAAFFC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50" b="89000" l="9267" r="83500">
                        <a14:foregroundMark x1="55133" y1="58900" x2="55133" y2="52250"/>
                        <a14:foregroundMark x1="55133" y1="52250" x2="56133" y2="46250"/>
                        <a14:foregroundMark x1="56133" y1="46250" x2="57800" y2="41200"/>
                        <a14:foregroundMark x1="57800" y1="41200" x2="58600" y2="27750"/>
                        <a14:foregroundMark x1="58600" y1="27750" x2="59833" y2="42300"/>
                        <a14:foregroundMark x1="59833" y1="42300" x2="62767" y2="53100"/>
                        <a14:foregroundMark x1="62767" y1="53100" x2="62033" y2="84950"/>
                        <a14:foregroundMark x1="62033" y1="84950" x2="57900" y2="87150"/>
                        <a14:foregroundMark x1="57900" y1="87150" x2="55233" y2="82850"/>
                        <a14:foregroundMark x1="55233" y1="82850" x2="56933" y2="65950"/>
                        <a14:foregroundMark x1="60200" y1="50750" x2="60000" y2="82700"/>
                        <a14:foregroundMark x1="60000" y1="82700" x2="60100" y2="82850"/>
                        <a14:foregroundMark x1="56467" y1="41550" x2="56467" y2="41550"/>
                        <a14:foregroundMark x1="61533" y1="45600" x2="61533" y2="45600"/>
                        <a14:foregroundMark x1="61633" y1="42850" x2="61633" y2="42850"/>
                        <a14:foregroundMark x1="61633" y1="41850" x2="61633" y2="41850"/>
                        <a14:foregroundMark x1="61800" y1="87550" x2="61800" y2="87550"/>
                        <a14:foregroundMark x1="60367" y1="87550" x2="60367" y2="87550"/>
                        <a14:foregroundMark x1="60967" y1="88700" x2="60967" y2="88700"/>
                        <a14:foregroundMark x1="61333" y1="88150" x2="61333" y2="88150"/>
                        <a14:foregroundMark x1="58367" y1="26500" x2="58567" y2="20050"/>
                        <a14:foregroundMark x1="63633" y1="73250" x2="63433" y2="65650"/>
                        <a14:foregroundMark x1="63233" y1="55450" x2="63233" y2="55450"/>
                        <a14:foregroundMark x1="56367" y1="89000" x2="58567" y2="88450"/>
                        <a14:foregroundMark x1="54367" y1="56450" x2="54367" y2="85700"/>
                        <a14:backgroundMark x1="53033" y1="61200" x2="52133" y2="79650"/>
                        <a14:backgroundMark x1="52133" y1="79650" x2="52933" y2="86000"/>
                        <a14:backgroundMark x1="52933" y1="86000" x2="53033" y2="86300"/>
                        <a14:backgroundMark x1="64200" y1="58050" x2="66467" y2="70650"/>
                        <a14:backgroundMark x1="66467" y1="70650" x2="66700" y2="81400"/>
                        <a14:backgroundMark x1="66700" y1="81400" x2="69933" y2="82250"/>
                        <a14:backgroundMark x1="69933" y1="82250" x2="70133" y2="82100"/>
                        <a14:backgroundMark x1="54467" y1="91850" x2="61033" y2="90700"/>
                        <a14:backgroundMark x1="61033" y1="90700" x2="63233" y2="90700"/>
                        <a14:backgroundMark x1="61733" y1="91150" x2="65367" y2="90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33" t="13739" r="5648" b="8865"/>
          <a:stretch/>
        </p:blipFill>
        <p:spPr bwMode="auto">
          <a:xfrm>
            <a:off x="14122401" y="304796"/>
            <a:ext cx="10904310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" name="Concept">
            <a:extLst>
              <a:ext uri="{FF2B5EF4-FFF2-40B4-BE49-F238E27FC236}">
                <a16:creationId xmlns:a16="http://schemas.microsoft.com/office/drawing/2014/main" id="{F66AEB64-7DBD-DF88-49FF-341E3D42EC7C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1780499" y="2808900"/>
            <a:ext cx="21971000" cy="934779"/>
          </a:xfrm>
          <a:prstGeom prst="rect">
            <a:avLst/>
          </a:prstGeom>
          <a:ln>
            <a:noFill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Concept</a:t>
            </a:r>
          </a:p>
        </p:txBody>
      </p:sp>
      <p:sp>
        <p:nvSpPr>
          <p:cNvPr id="208" name="The GE Matrix evaluates SBUs based on industry attractiveness and business strength.…">
            <a:extLst>
              <a:ext uri="{FF2B5EF4-FFF2-40B4-BE49-F238E27FC236}">
                <a16:creationId xmlns:a16="http://schemas.microsoft.com/office/drawing/2014/main" id="{E5E4F6AD-56DA-6CD3-DE33-83C530A6E26D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1780499" y="4519904"/>
            <a:ext cx="8145489" cy="825601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60831" indent="-560831" defTabSz="2243271">
              <a:spcBef>
                <a:spcPts val="4100"/>
              </a:spcBef>
              <a:defRPr sz="4416"/>
            </a:pPr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The GE Matrix evaluates SBUs based on industry attractiveness and business strength.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560831" indent="-560831" defTabSz="2243271">
              <a:spcBef>
                <a:spcPts val="4100"/>
              </a:spcBef>
              <a:defRPr sz="4416"/>
            </a:pPr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Vertical: Industry Attractiveness (high to low)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Horizontal: Business Strength (high to low)</a:t>
            </a:r>
          </a:p>
        </p:txBody>
      </p:sp>
      <p:sp>
        <p:nvSpPr>
          <p:cNvPr id="209" name="Axes Explanation">
            <a:extLst>
              <a:ext uri="{FF2B5EF4-FFF2-40B4-BE49-F238E27FC236}">
                <a16:creationId xmlns:a16="http://schemas.microsoft.com/office/drawing/2014/main" id="{7ADD5B19-7584-C1EC-30BF-277E5DF48F54}"/>
              </a:ext>
            </a:extLst>
          </p:cNvPr>
          <p:cNvSpPr txBox="1"/>
          <p:nvPr/>
        </p:nvSpPr>
        <p:spPr>
          <a:xfrm>
            <a:off x="1613944" y="8215740"/>
            <a:ext cx="8933317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Axes Explanation</a:t>
            </a:r>
          </a:p>
        </p:txBody>
      </p:sp>
      <p:sp>
        <p:nvSpPr>
          <p:cNvPr id="4" name="GE MATRIX EVALUATION FACTORS">
            <a:extLst>
              <a:ext uri="{FF2B5EF4-FFF2-40B4-BE49-F238E27FC236}">
                <a16:creationId xmlns:a16="http://schemas.microsoft.com/office/drawing/2014/main" id="{7D9208F4-996A-D0C4-2008-BE012C0EBA52}"/>
              </a:ext>
            </a:extLst>
          </p:cNvPr>
          <p:cNvSpPr txBox="1">
            <a:spLocks/>
          </p:cNvSpPr>
          <p:nvPr/>
        </p:nvSpPr>
        <p:spPr>
          <a:xfrm>
            <a:off x="-22317176" y="1703179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ctr" hangingPunct="1"/>
            <a:r>
              <a:rPr lang="en-IN"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GE MATRIX EVALUATION FACTORS</a:t>
            </a:r>
          </a:p>
        </p:txBody>
      </p:sp>
      <p:sp>
        <p:nvSpPr>
          <p:cNvPr id="5" name="Industry Attractiveness factors">
            <a:extLst>
              <a:ext uri="{FF2B5EF4-FFF2-40B4-BE49-F238E27FC236}">
                <a16:creationId xmlns:a16="http://schemas.microsoft.com/office/drawing/2014/main" id="{DCF53DDB-343E-89A6-588E-23D061793F54}"/>
              </a:ext>
            </a:extLst>
          </p:cNvPr>
          <p:cNvSpPr txBox="1">
            <a:spLocks/>
          </p:cNvSpPr>
          <p:nvPr/>
        </p:nvSpPr>
        <p:spPr>
          <a:xfrm>
            <a:off x="-22317176" y="3536873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Industry Attractiveness factors</a:t>
            </a:r>
          </a:p>
        </p:txBody>
      </p:sp>
      <p:sp>
        <p:nvSpPr>
          <p:cNvPr id="6" name="Market size, growth rate, profitability, competitive intensity, technological requirements.…">
            <a:extLst>
              <a:ext uri="{FF2B5EF4-FFF2-40B4-BE49-F238E27FC236}">
                <a16:creationId xmlns:a16="http://schemas.microsoft.com/office/drawing/2014/main" id="{743E9F86-87A0-76B4-B8D2-7F07601523AF}"/>
              </a:ext>
            </a:extLst>
          </p:cNvPr>
          <p:cNvSpPr txBox="1">
            <a:spLocks/>
          </p:cNvSpPr>
          <p:nvPr/>
        </p:nvSpPr>
        <p:spPr>
          <a:xfrm>
            <a:off x="-22317176" y="5559390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Market size, growth rate, profitability, competitive intensity, technological requirements.</a:t>
            </a:r>
          </a:p>
          <a:p>
            <a:pPr hangingPunct="1"/>
            <a:endParaRPr lang="en-GB" dirty="0"/>
          </a:p>
          <a:p>
            <a:pPr hangingPunct="1"/>
            <a:endParaRPr lang="en-GB" dirty="0"/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Market share, growth rate, brand image, distribution efficiency, product quality.</a:t>
            </a:r>
          </a:p>
        </p:txBody>
      </p:sp>
      <p:sp>
        <p:nvSpPr>
          <p:cNvPr id="7" name="Business Strength Factors">
            <a:extLst>
              <a:ext uri="{FF2B5EF4-FFF2-40B4-BE49-F238E27FC236}">
                <a16:creationId xmlns:a16="http://schemas.microsoft.com/office/drawing/2014/main" id="{1A64508C-C0DA-3C34-2611-9B193D04F63D}"/>
              </a:ext>
            </a:extLst>
          </p:cNvPr>
          <p:cNvSpPr txBox="1"/>
          <p:nvPr/>
        </p:nvSpPr>
        <p:spPr>
          <a:xfrm>
            <a:off x="-22374114" y="8115865"/>
            <a:ext cx="8521564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Business Strength Factors</a:t>
            </a:r>
          </a:p>
        </p:txBody>
      </p:sp>
    </p:spTree>
    <p:extLst>
      <p:ext uri="{BB962C8B-B14F-4D97-AF65-F5344CB8AC3E}">
        <p14:creationId xmlns:p14="http://schemas.microsoft.com/office/powerpoint/2010/main" val="556092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70141-73EC-81D4-DA4F-8F7346A91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96733FA-1EDD-E769-1BC8-04C78162CE88}"/>
              </a:ext>
            </a:extLst>
          </p:cNvPr>
          <p:cNvGrpSpPr/>
          <p:nvPr/>
        </p:nvGrpSpPr>
        <p:grpSpPr>
          <a:xfrm>
            <a:off x="1812246" y="386577"/>
            <a:ext cx="108486470" cy="13864960"/>
            <a:chOff x="1812246" y="386577"/>
            <a:chExt cx="108486470" cy="1386496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DEAACC6-F66D-3E34-4226-76FBFA5166E8}"/>
                </a:ext>
              </a:extLst>
            </p:cNvPr>
            <p:cNvGrpSpPr/>
            <p:nvPr/>
          </p:nvGrpSpPr>
          <p:grpSpPr>
            <a:xfrm>
              <a:off x="1812246" y="582171"/>
              <a:ext cx="20504462" cy="12692483"/>
              <a:chOff x="1788035" y="468502"/>
              <a:chExt cx="20504462" cy="126924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78ED867-D2B8-CCB8-6A0A-172621B8DF8A}"/>
                  </a:ext>
                </a:extLst>
              </p:cNvPr>
              <p:cNvSpPr/>
              <p:nvPr/>
            </p:nvSpPr>
            <p:spPr>
              <a:xfrm>
                <a:off x="1788035" y="468502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AAF7F40C-D328-236A-2726-7ADF7CFF507E}"/>
                  </a:ext>
                </a:extLst>
              </p:cNvPr>
              <p:cNvGrpSpPr/>
              <p:nvPr/>
            </p:nvGrpSpPr>
            <p:grpSpPr>
              <a:xfrm>
                <a:off x="2235270" y="1790023"/>
                <a:ext cx="19594197" cy="11370962"/>
                <a:chOff x="1030362" y="1383556"/>
                <a:chExt cx="22515476" cy="12410566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AD604A76-6AFD-56A9-35E4-C076E23BF53C}"/>
                    </a:ext>
                  </a:extLst>
                </p:cNvPr>
                <p:cNvGrpSpPr/>
                <p:nvPr/>
              </p:nvGrpSpPr>
              <p:grpSpPr>
                <a:xfrm>
                  <a:off x="1517900" y="3515593"/>
                  <a:ext cx="22027938" cy="10278529"/>
                  <a:chOff x="2356062" y="3496744"/>
                  <a:chExt cx="22027938" cy="10278529"/>
                </a:xfrm>
              </p:grpSpPr>
              <p:sp>
                <p:nvSpPr>
                  <p:cNvPr id="5" name="Industry Attractiveness factors">
                    <a:extLst>
                      <a:ext uri="{FF2B5EF4-FFF2-40B4-BE49-F238E27FC236}">
                        <a16:creationId xmlns:a16="http://schemas.microsoft.com/office/drawing/2014/main" id="{5BAD3A3B-D809-3850-CFE5-E094157D37C4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3496744"/>
                    <a:ext cx="21971000" cy="93477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lIns="45719" tIns="45719" rIns="45719" bIns="45719">
                    <a:normAutofit lnSpcReduction="10000"/>
                  </a:bodyPr>
                  <a:lstStyle>
                    <a:lvl1pPr marL="0" marR="0" indent="0" algn="l" defTabSz="825500" rtl="0" latinLnBrk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5500" b="1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IN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Industry Attractiveness factors</a:t>
                    </a:r>
                  </a:p>
                </p:txBody>
              </p:sp>
              <p:sp>
                <p:nvSpPr>
                  <p:cNvPr id="6" name="Market size, growth rate, profitability, competitive intensity, technological requirements.…">
                    <a:extLst>
                      <a:ext uri="{FF2B5EF4-FFF2-40B4-BE49-F238E27FC236}">
                        <a16:creationId xmlns:a16="http://schemas.microsoft.com/office/drawing/2014/main" id="{8E9F213D-9159-0982-DC2F-17E7C1A3F1F7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5519261"/>
                    <a:ext cx="21971000" cy="8256012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lIns="50800" tIns="50800" rIns="50800" bIns="50800">
                    <a:normAutofit/>
                  </a:bodyPr>
                  <a:lstStyle>
                    <a:lvl1pPr marL="609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size, growth rate, profitability, competitive intensity, technological requirements.</a:t>
                    </a:r>
                  </a:p>
                  <a:p>
                    <a:pPr hangingPunct="1"/>
                    <a:endParaRPr lang="en-GB" dirty="0"/>
                  </a:p>
                  <a:p>
                    <a:pPr hangingPunct="1"/>
                    <a:endParaRPr lang="en-GB" dirty="0"/>
                  </a:p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share, growth rate, brand image, distribution efficiency, product quality.</a:t>
                    </a:r>
                  </a:p>
                </p:txBody>
              </p:sp>
              <p:sp>
                <p:nvSpPr>
                  <p:cNvPr id="7" name="Business Strength Factors">
                    <a:extLst>
                      <a:ext uri="{FF2B5EF4-FFF2-40B4-BE49-F238E27FC236}">
                        <a16:creationId xmlns:a16="http://schemas.microsoft.com/office/drawing/2014/main" id="{87D0958E-E28F-3B1B-77C6-5B15114DC7A6}"/>
                      </a:ext>
                    </a:extLst>
                  </p:cNvPr>
                  <p:cNvSpPr txBox="1"/>
                  <p:nvPr/>
                </p:nvSpPr>
                <p:spPr>
                  <a:xfrm>
                    <a:off x="2356062" y="8075736"/>
                    <a:ext cx="8521564" cy="86433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anchor="ctr">
                    <a:spAutoFit/>
                  </a:bodyPr>
                  <a:lstStyle>
                    <a:lvl1pPr>
                      <a:defRPr sz="5500" b="1"/>
                    </a:lvl1pPr>
                  </a:lstStyle>
                  <a:p>
                    <a:r>
                      <a:rPr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Business Strength Factors</a:t>
                    </a:r>
                  </a:p>
                </p:txBody>
              </p:sp>
            </p:grpSp>
            <p:sp>
              <p:nvSpPr>
                <p:cNvPr id="4" name="GE MATRIX EVALUATION FACTORS">
                  <a:extLst>
                    <a:ext uri="{FF2B5EF4-FFF2-40B4-BE49-F238E27FC236}">
                      <a16:creationId xmlns:a16="http://schemas.microsoft.com/office/drawing/2014/main" id="{11E905E2-100D-EE42-B915-098988219B3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030362" y="1383556"/>
                  <a:ext cx="21971000" cy="1433163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lIns="50800" tIns="50800" rIns="50800" bIns="50800">
                  <a:normAutofit/>
                </a:bodyPr>
                <a:lstStyle>
                  <a:lvl1pPr marL="0" marR="0" indent="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1pPr>
                  <a:lvl2pPr marL="0" marR="0" indent="457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2pPr>
                  <a:lvl3pPr marL="0" marR="0" indent="914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3pPr>
                  <a:lvl4pPr marL="0" marR="0" indent="1371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4pPr>
                  <a:lvl5pPr marL="0" marR="0" indent="18288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5pPr>
                  <a:lvl6pPr marL="0" marR="0" indent="22860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6pPr>
                  <a:lvl7pPr marL="0" marR="0" indent="2743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7pPr>
                  <a:lvl8pPr marL="0" marR="0" indent="3200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8pPr>
                  <a:lvl9pPr marL="0" marR="0" indent="3657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9pPr>
                </a:lstStyle>
                <a:p>
                  <a:pPr algn="ctr" hangingPunct="1"/>
                  <a:r>
                    <a:rPr lang="en-IN" sz="88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GE MATRIX EVALUATION FACTORS</a:t>
                  </a:r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4F1E4D5-5D9A-5B35-F689-53B591E87ABA}"/>
                </a:ext>
              </a:extLst>
            </p:cNvPr>
            <p:cNvGrpSpPr/>
            <p:nvPr/>
          </p:nvGrpSpPr>
          <p:grpSpPr>
            <a:xfrm>
              <a:off x="22883749" y="485873"/>
              <a:ext cx="24187979" cy="13765664"/>
              <a:chOff x="22859538" y="372204"/>
              <a:chExt cx="24187979" cy="1376566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C1A1927-98B6-C7E2-03DE-F377EC8B7D62}"/>
                  </a:ext>
                </a:extLst>
              </p:cNvPr>
              <p:cNvSpPr/>
              <p:nvPr/>
            </p:nvSpPr>
            <p:spPr>
              <a:xfrm>
                <a:off x="23282533" y="37220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3" name="HUL’s POSITION IN THE GE MATRIX">
                <a:extLst>
                  <a:ext uri="{FF2B5EF4-FFF2-40B4-BE49-F238E27FC236}">
                    <a16:creationId xmlns:a16="http://schemas.microsoft.com/office/drawing/2014/main" id="{75489234-992D-B33D-C6EE-E1E0841F35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859538" y="1438336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HUL’s POSITION IN THE GE MATRIX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24" name="ANALYSIS OF HUL’s SBUs">
                <a:extLst>
                  <a:ext uri="{FF2B5EF4-FFF2-40B4-BE49-F238E27FC236}">
                    <a16:creationId xmlns:a16="http://schemas.microsoft.com/office/drawing/2014/main" id="{FCA8E9FA-D08E-E7C3-B081-760D6E5001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076517" y="3147036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ANALYSIS OF HUL’s SBUs</a:t>
                </a:r>
              </a:p>
            </p:txBody>
          </p:sp>
          <p:sp>
            <p:nvSpPr>
              <p:cNvPr id="25" name="Dove, Surf Excel: strong growth and market position.…">
                <a:extLst>
                  <a:ext uri="{FF2B5EF4-FFF2-40B4-BE49-F238E27FC236}">
                    <a16:creationId xmlns:a16="http://schemas.microsoft.com/office/drawing/2014/main" id="{7A9FAB85-FD21-503C-1E6E-2D8AA42D3F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957880" y="5881856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Dove, Surf Excel: strong growth and market position.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New health products: Potential for growth, requires investment.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Certain underperforming segments that may need divestment.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30804AE-0906-5DFB-2D4F-E1552A5D3BBF}"/>
                  </a:ext>
                </a:extLst>
              </p:cNvPr>
              <p:cNvGrpSpPr/>
              <p:nvPr/>
            </p:nvGrpSpPr>
            <p:grpSpPr>
              <a:xfrm>
                <a:off x="25019426" y="4440498"/>
                <a:ext cx="10892405" cy="6085618"/>
                <a:chOff x="1268046" y="3518050"/>
                <a:chExt cx="10892405" cy="6085618"/>
              </a:xfrm>
            </p:grpSpPr>
            <p:sp>
              <p:nvSpPr>
                <p:cNvPr id="27" name="High Attractiveness/High Strength:">
                  <a:extLst>
                    <a:ext uri="{FF2B5EF4-FFF2-40B4-BE49-F238E27FC236}">
                      <a16:creationId xmlns:a16="http://schemas.microsoft.com/office/drawing/2014/main" id="{AFB82653-2F3C-F2C7-F635-E3BDA84CB4B0}"/>
                    </a:ext>
                  </a:extLst>
                </p:cNvPr>
                <p:cNvSpPr txBox="1"/>
                <p:nvPr/>
              </p:nvSpPr>
              <p:spPr>
                <a:xfrm>
                  <a:off x="1268046" y="3518050"/>
                  <a:ext cx="1089240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High Attractiveness/High Strength:</a:t>
                  </a:r>
                </a:p>
              </p:txBody>
            </p:sp>
            <p:sp>
              <p:nvSpPr>
                <p:cNvPr id="28" name="Medium Attractiveness/Strength:">
                  <a:extLst>
                    <a:ext uri="{FF2B5EF4-FFF2-40B4-BE49-F238E27FC236}">
                      <a16:creationId xmlns:a16="http://schemas.microsoft.com/office/drawing/2014/main" id="{00963A67-95B9-2580-4912-D67EDE97E0CA}"/>
                    </a:ext>
                  </a:extLst>
                </p:cNvPr>
                <p:cNvSpPr txBox="1"/>
                <p:nvPr/>
              </p:nvSpPr>
              <p:spPr>
                <a:xfrm>
                  <a:off x="1325137" y="6163314"/>
                  <a:ext cx="10618590" cy="7950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Medium Attractiveness/Strength:</a:t>
                  </a:r>
                </a:p>
              </p:txBody>
            </p:sp>
            <p:sp>
              <p:nvSpPr>
                <p:cNvPr id="29" name="Low Attractiveness/Strength:">
                  <a:extLst>
                    <a:ext uri="{FF2B5EF4-FFF2-40B4-BE49-F238E27FC236}">
                      <a16:creationId xmlns:a16="http://schemas.microsoft.com/office/drawing/2014/main" id="{7BE0FEB3-F937-113B-E7EC-E2B49EB1F7BC}"/>
                    </a:ext>
                  </a:extLst>
                </p:cNvPr>
                <p:cNvSpPr txBox="1"/>
                <p:nvPr/>
              </p:nvSpPr>
              <p:spPr>
                <a:xfrm>
                  <a:off x="1291743" y="8753179"/>
                  <a:ext cx="921085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Low Attractiveness/Strength:</a:t>
                  </a:r>
                </a:p>
              </p:txBody>
            </p:sp>
          </p:grp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3A8F4C3-F9A9-E82E-D35B-EB11CD5A552C}"/>
                </a:ext>
              </a:extLst>
            </p:cNvPr>
            <p:cNvGrpSpPr/>
            <p:nvPr/>
          </p:nvGrpSpPr>
          <p:grpSpPr>
            <a:xfrm>
              <a:off x="43349357" y="386577"/>
              <a:ext cx="23777590" cy="13311470"/>
              <a:chOff x="43325146" y="272908"/>
              <a:chExt cx="23777590" cy="1331147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E5494BE-2B47-CBFC-18F7-08BD02BE19A7}"/>
                  </a:ext>
                </a:extLst>
              </p:cNvPr>
              <p:cNvSpPr/>
              <p:nvPr/>
            </p:nvSpPr>
            <p:spPr>
              <a:xfrm>
                <a:off x="44395935" y="272908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1" name="STRATEGIC RECOMMENDATIONS FROM GE MATRIX">
                <a:extLst>
                  <a:ext uri="{FF2B5EF4-FFF2-40B4-BE49-F238E27FC236}">
                    <a16:creationId xmlns:a16="http://schemas.microsoft.com/office/drawing/2014/main" id="{53DA35BB-AE83-C172-7896-C2729BAAE9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325146" y="1414033"/>
                <a:ext cx="23431500" cy="16891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Autofit/>
              </a:bodyPr>
              <a:lstStyle>
                <a:lvl1pPr marL="0" marR="0" indent="0" algn="l" defTabSz="1999437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969" b="1" i="0" u="none" strike="noStrike" cap="none" spc="-139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STRATEGIC RECOMMENDATIONS FROM </a:t>
                </a:r>
                <a:b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</a:br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GE MATRIX 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2" name="Investment Recommendations">
                <a:extLst>
                  <a:ext uri="{FF2B5EF4-FFF2-40B4-BE49-F238E27FC236}">
                    <a16:creationId xmlns:a16="http://schemas.microsoft.com/office/drawing/2014/main" id="{13B81DC0-BFB1-BF44-DE04-93233E8568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770845" y="3823801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Investment Recommendations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3" name="Invest further in SBUs that show high attractiveness and strength.…">
                <a:extLst>
                  <a:ext uri="{FF2B5EF4-FFF2-40B4-BE49-F238E27FC236}">
                    <a16:creationId xmlns:a16="http://schemas.microsoft.com/office/drawing/2014/main" id="{FDB5C092-5BC1-34EA-CEB2-ACCC59B562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131735" y="5328367"/>
                <a:ext cx="21971001" cy="82560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 further in SBUs that show high attractiveness and strength.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Selective investment in medium attractiveness/strength areas based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on potential.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Consider harvesting or divesting low attractiveness/strength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segments to optimize resource allocation.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DC6DD117-532B-BD40-381B-01CAE60ADA10}"/>
                </a:ext>
              </a:extLst>
            </p:cNvPr>
            <p:cNvGrpSpPr/>
            <p:nvPr/>
          </p:nvGrpSpPr>
          <p:grpSpPr>
            <a:xfrm>
              <a:off x="65035833" y="450343"/>
              <a:ext cx="23328119" cy="13529303"/>
              <a:chOff x="65011622" y="336674"/>
              <a:chExt cx="23328119" cy="1352930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2CDE70B0-01D8-BDA2-15AF-0DF2D746769E}"/>
                  </a:ext>
                </a:extLst>
              </p:cNvPr>
              <p:cNvSpPr/>
              <p:nvPr/>
            </p:nvSpPr>
            <p:spPr>
              <a:xfrm>
                <a:off x="65523028" y="33667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5" name="FINANCIAL PERFORMANCE OVERVIEW">
                <a:extLst>
                  <a:ext uri="{FF2B5EF4-FFF2-40B4-BE49-F238E27FC236}">
                    <a16:creationId xmlns:a16="http://schemas.microsoft.com/office/drawing/2014/main" id="{0CEEBB2B-5825-19A0-2B23-2B55CAC983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011622" y="2082065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FINANCIAL PERFORMANCE OVERVIEW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6" name="Key Metrics">
                <a:extLst>
                  <a:ext uri="{FF2B5EF4-FFF2-40B4-BE49-F238E27FC236}">
                    <a16:creationId xmlns:a16="http://schemas.microsoft.com/office/drawing/2014/main" id="{5313AAF2-660A-2123-BC53-9495C910E6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3777022"/>
                <a:ext cx="21971000" cy="9347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Key Metrics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7" name="REVENUE TRENDS: Consistent growth driven by strong brands.…">
                <a:extLst>
                  <a:ext uri="{FF2B5EF4-FFF2-40B4-BE49-F238E27FC236}">
                    <a16:creationId xmlns:a16="http://schemas.microsoft.com/office/drawing/2014/main" id="{9B591802-390A-F59B-5B68-2C074EEBA31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5609965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REVENUE TRENDS: Consistent growth driven by strong brands.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PORFITABILITY: Healthy margins, particularly in cash cow segments.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MARKET SHARE ANALYSIS: Dominance in several product categories.</a:t>
                </a: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C0518CD3-C968-5DAE-AEB2-1A918FCE6A31}"/>
                </a:ext>
              </a:extLst>
            </p:cNvPr>
            <p:cNvGrpSpPr/>
            <p:nvPr/>
          </p:nvGrpSpPr>
          <p:grpSpPr>
            <a:xfrm>
              <a:off x="86051701" y="386577"/>
              <a:ext cx="24247015" cy="12582630"/>
              <a:chOff x="996968" y="676961"/>
              <a:chExt cx="24247015" cy="12582630"/>
            </a:xfrm>
          </p:grpSpPr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4DDFF8D8-82CE-DAE2-8A99-63D3D195437B}"/>
                  </a:ext>
                </a:extLst>
              </p:cNvPr>
              <p:cNvSpPr/>
              <p:nvPr/>
            </p:nvSpPr>
            <p:spPr>
              <a:xfrm>
                <a:off x="1730237" y="676961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19" name="FUTURE OUTLOOK FOR HUL">
                <a:extLst>
                  <a:ext uri="{FF2B5EF4-FFF2-40B4-BE49-F238E27FC236}">
                    <a16:creationId xmlns:a16="http://schemas.microsoft.com/office/drawing/2014/main" id="{9EA06B73-36DD-DC1F-F98F-4A954B4E1E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6968" y="1843050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FUTURE OUTLOOK FOR HUL</a:t>
                </a:r>
              </a:p>
            </p:txBody>
          </p:sp>
          <p:sp>
            <p:nvSpPr>
              <p:cNvPr id="220" name="Growing consumer demand for sustainable and health-focused products.…">
                <a:extLst>
                  <a:ext uri="{FF2B5EF4-FFF2-40B4-BE49-F238E27FC236}">
                    <a16:creationId xmlns:a16="http://schemas.microsoft.com/office/drawing/2014/main" id="{F8E05A23-8963-5FA1-3E64-7A921C30DFC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72983" y="3768698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Growing consumer demand for sustainable and health-focused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products.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Increasing penetration of digital and e-commerce platforms</a:t>
                </a:r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0" indent="0" hangingPunct="1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Innovations in product offerings (e.g., natural ingredients, health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foods).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Expansion into new geographic markets.</a:t>
                </a:r>
              </a:p>
            </p:txBody>
          </p:sp>
          <p:sp>
            <p:nvSpPr>
              <p:cNvPr id="221" name="Growth Opportunities">
                <a:extLst>
                  <a:ext uri="{FF2B5EF4-FFF2-40B4-BE49-F238E27FC236}">
                    <a16:creationId xmlns:a16="http://schemas.microsoft.com/office/drawing/2014/main" id="{20431627-83E5-9C11-9BD3-5DE7E5F0263F}"/>
                  </a:ext>
                </a:extLst>
              </p:cNvPr>
              <p:cNvSpPr txBox="1"/>
              <p:nvPr/>
            </p:nvSpPr>
            <p:spPr>
              <a:xfrm>
                <a:off x="2537550" y="7586192"/>
                <a:ext cx="7021153" cy="86433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r>
                  <a:rPr sz="5500" b="1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Growth Opportunities</a:t>
                </a:r>
                <a:r>
                  <a:rPr sz="55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</a:t>
                </a:r>
              </a:p>
            </p:txBody>
          </p:sp>
        </p:grpSp>
      </p:grpSp>
      <p:pic>
        <p:nvPicPr>
          <p:cNvPr id="211" name="pasted-movie.png" descr="pasted-movie.png">
            <a:extLst>
              <a:ext uri="{FF2B5EF4-FFF2-40B4-BE49-F238E27FC236}">
                <a16:creationId xmlns:a16="http://schemas.microsoft.com/office/drawing/2014/main" id="{1EC2CCF1-2991-C381-ED12-9081B1CFC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816" y="-11527719"/>
            <a:ext cx="12364546" cy="7989398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">
            <a:extLst>
              <a:ext uri="{FF2B5EF4-FFF2-40B4-BE49-F238E27FC236}">
                <a16:creationId xmlns:a16="http://schemas.microsoft.com/office/drawing/2014/main" id="{CB491713-CE07-A722-2CF9-474140F2C505}"/>
              </a:ext>
            </a:extLst>
          </p:cNvPr>
          <p:cNvSpPr txBox="1"/>
          <p:nvPr/>
        </p:nvSpPr>
        <p:spPr>
          <a:xfrm>
            <a:off x="11576151" y="940084"/>
            <a:ext cx="12480771" cy="1183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</a:t>
            </a:r>
          </a:p>
          <a:p>
            <a:endParaRPr/>
          </a:p>
          <a:p>
            <a:endParaRPr/>
          </a:p>
        </p:txBody>
      </p:sp>
      <p:pic>
        <p:nvPicPr>
          <p:cNvPr id="5122" name="Picture 2" descr="brown concrete building">
            <a:extLst>
              <a:ext uri="{FF2B5EF4-FFF2-40B4-BE49-F238E27FC236}">
                <a16:creationId xmlns:a16="http://schemas.microsoft.com/office/drawing/2014/main" id="{07C43934-C127-CF2B-3CC6-AC9D3D74DE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0" t="11752" r="7208" b="10853"/>
          <a:stretch/>
        </p:blipFill>
        <p:spPr bwMode="auto">
          <a:xfrm>
            <a:off x="25401662" y="-52096"/>
            <a:ext cx="24755020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" name="GE MULTIFACTOR PORTFOLIO MATRIX OVERVIEW">
            <a:extLst>
              <a:ext uri="{FF2B5EF4-FFF2-40B4-BE49-F238E27FC236}">
                <a16:creationId xmlns:a16="http://schemas.microsoft.com/office/drawing/2014/main" id="{73DB9634-8833-F550-AC56-916B49FABD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96928" y="146496"/>
            <a:ext cx="23226736" cy="93477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  <p:txBody>
          <a:bodyPr>
            <a:noAutofit/>
          </a:bodyPr>
          <a:lstStyle>
            <a:lvl1pPr defTabSz="2072588">
              <a:defRPr sz="7225" spc="-144"/>
            </a:lvl1pPr>
          </a:lstStyle>
          <a:p>
            <a:pPr algn="ctr"/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GE MULTIFACTOR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PORTFOLIO MATRIX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OVERVIEW</a:t>
            </a:r>
          </a:p>
        </p:txBody>
      </p:sp>
      <p:pic>
        <p:nvPicPr>
          <p:cNvPr id="2" name="Picture 2" descr="brown concrete building">
            <a:extLst>
              <a:ext uri="{FF2B5EF4-FFF2-40B4-BE49-F238E27FC236}">
                <a16:creationId xmlns:a16="http://schemas.microsoft.com/office/drawing/2014/main" id="{BEF0A2CF-B091-E6D8-5966-57ECECA23B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77" t="11752" r="7207" b="10853"/>
          <a:stretch/>
        </p:blipFill>
        <p:spPr bwMode="auto">
          <a:xfrm>
            <a:off x="40956995" y="0"/>
            <a:ext cx="9199687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brown concrete building">
            <a:extLst>
              <a:ext uri="{FF2B5EF4-FFF2-40B4-BE49-F238E27FC236}">
                <a16:creationId xmlns:a16="http://schemas.microsoft.com/office/drawing/2014/main" id="{45C6A909-E42F-3985-F25C-CC79DF4E75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9450" b="89000" l="9267" r="83500">
                        <a14:foregroundMark x1="55133" y1="58900" x2="55133" y2="52250"/>
                        <a14:foregroundMark x1="55133" y1="52250" x2="56133" y2="46250"/>
                        <a14:foregroundMark x1="56133" y1="46250" x2="57800" y2="41200"/>
                        <a14:foregroundMark x1="57800" y1="41200" x2="58600" y2="27750"/>
                        <a14:foregroundMark x1="58600" y1="27750" x2="59833" y2="42300"/>
                        <a14:foregroundMark x1="59833" y1="42300" x2="62767" y2="53100"/>
                        <a14:foregroundMark x1="62767" y1="53100" x2="62033" y2="84950"/>
                        <a14:foregroundMark x1="62033" y1="84950" x2="57900" y2="87150"/>
                        <a14:foregroundMark x1="57900" y1="87150" x2="55233" y2="82850"/>
                        <a14:foregroundMark x1="55233" y1="82850" x2="56933" y2="65950"/>
                        <a14:foregroundMark x1="60200" y1="50750" x2="60000" y2="82700"/>
                        <a14:foregroundMark x1="60000" y1="82700" x2="60100" y2="82850"/>
                        <a14:foregroundMark x1="56467" y1="41550" x2="56467" y2="41550"/>
                        <a14:foregroundMark x1="61533" y1="45600" x2="61533" y2="45600"/>
                        <a14:foregroundMark x1="61633" y1="42850" x2="61633" y2="42850"/>
                        <a14:foregroundMark x1="61633" y1="41850" x2="61633" y2="41850"/>
                        <a14:foregroundMark x1="61800" y1="87550" x2="61800" y2="87550"/>
                        <a14:foregroundMark x1="60367" y1="87550" x2="60367" y2="87550"/>
                        <a14:foregroundMark x1="60967" y1="88700" x2="60967" y2="88700"/>
                        <a14:foregroundMark x1="61333" y1="88150" x2="61333" y2="88150"/>
                        <a14:foregroundMark x1="58367" y1="26500" x2="58567" y2="20050"/>
                        <a14:foregroundMark x1="63633" y1="73250" x2="63433" y2="65650"/>
                        <a14:foregroundMark x1="63233" y1="55450" x2="63233" y2="55450"/>
                        <a14:foregroundMark x1="56367" y1="89000" x2="58567" y2="88450"/>
                        <a14:foregroundMark x1="54367" y1="56450" x2="54367" y2="85700"/>
                        <a14:backgroundMark x1="53033" y1="61200" x2="52133" y2="79650"/>
                        <a14:backgroundMark x1="52133" y1="79650" x2="52933" y2="86000"/>
                        <a14:backgroundMark x1="52933" y1="86000" x2="53033" y2="86300"/>
                        <a14:backgroundMark x1="64200" y1="58050" x2="66467" y2="70650"/>
                        <a14:backgroundMark x1="66467" y1="70650" x2="66700" y2="81400"/>
                        <a14:backgroundMark x1="66700" y1="81400" x2="69933" y2="82250"/>
                        <a14:backgroundMark x1="69933" y1="82250" x2="70133" y2="82100"/>
                        <a14:backgroundMark x1="54467" y1="91850" x2="61033" y2="90700"/>
                        <a14:backgroundMark x1="61033" y1="90700" x2="63233" y2="90700"/>
                        <a14:backgroundMark x1="61733" y1="91150" x2="65367" y2="90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33" t="13739" r="5648" b="8865"/>
          <a:stretch/>
        </p:blipFill>
        <p:spPr bwMode="auto">
          <a:xfrm>
            <a:off x="39532596" y="147522"/>
            <a:ext cx="10904310" cy="1371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" name="Concept">
            <a:extLst>
              <a:ext uri="{FF2B5EF4-FFF2-40B4-BE49-F238E27FC236}">
                <a16:creationId xmlns:a16="http://schemas.microsoft.com/office/drawing/2014/main" id="{470AFBF2-81E9-64FD-D5EB-87A99E3B6614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28185682" y="2816719"/>
            <a:ext cx="21971000" cy="934779"/>
          </a:xfrm>
          <a:prstGeom prst="rect">
            <a:avLst/>
          </a:prstGeom>
          <a:ln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Concept</a:t>
            </a:r>
          </a:p>
        </p:txBody>
      </p:sp>
      <p:sp>
        <p:nvSpPr>
          <p:cNvPr id="208" name="The GE Matrix evaluates SBUs based on industry attractiveness and business strength.…">
            <a:extLst>
              <a:ext uri="{FF2B5EF4-FFF2-40B4-BE49-F238E27FC236}">
                <a16:creationId xmlns:a16="http://schemas.microsoft.com/office/drawing/2014/main" id="{79B3FEB7-8FCC-D405-07FE-B47FB887050D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28185682" y="4527723"/>
            <a:ext cx="8145489" cy="825601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60831" indent="-560831" defTabSz="2243271">
              <a:spcBef>
                <a:spcPts val="4100"/>
              </a:spcBef>
              <a:defRPr sz="4416"/>
            </a:pPr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The GE Matrix evaluates SBUs based on industry attractiveness and business strength.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560831" indent="-560831" defTabSz="2243271">
              <a:spcBef>
                <a:spcPts val="4100"/>
              </a:spcBef>
              <a:defRPr sz="4416"/>
            </a:pPr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Vertical: Industry Attractiveness (high to low)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Horizontal: Business Strength (high to low)</a:t>
            </a:r>
          </a:p>
        </p:txBody>
      </p:sp>
      <p:sp>
        <p:nvSpPr>
          <p:cNvPr id="209" name="Axes Explanation">
            <a:extLst>
              <a:ext uri="{FF2B5EF4-FFF2-40B4-BE49-F238E27FC236}">
                <a16:creationId xmlns:a16="http://schemas.microsoft.com/office/drawing/2014/main" id="{B2A45C29-312D-AABA-DF14-6A8EC996D32A}"/>
              </a:ext>
            </a:extLst>
          </p:cNvPr>
          <p:cNvSpPr txBox="1"/>
          <p:nvPr/>
        </p:nvSpPr>
        <p:spPr>
          <a:xfrm>
            <a:off x="28019127" y="8223559"/>
            <a:ext cx="8933317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Axes Explanation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9CF0872-BFD8-D3E0-5305-594D16A39C22}"/>
              </a:ext>
            </a:extLst>
          </p:cNvPr>
          <p:cNvGrpSpPr/>
          <p:nvPr/>
        </p:nvGrpSpPr>
        <p:grpSpPr>
          <a:xfrm>
            <a:off x="-6511358" y="-1556351"/>
            <a:ext cx="37826303" cy="16423836"/>
            <a:chOff x="-3118792" y="-1594995"/>
            <a:chExt cx="29361152" cy="16574685"/>
          </a:xfrm>
          <a:solidFill>
            <a:srgbClr val="B8DAE7"/>
          </a:solidFill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1AAAB11-C121-5109-1C50-D205CE90AB37}"/>
                </a:ext>
              </a:extLst>
            </p:cNvPr>
            <p:cNvSpPr/>
            <p:nvPr/>
          </p:nvSpPr>
          <p:spPr>
            <a:xfrm>
              <a:off x="-2763916" y="-1594995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D0AAA30-AE73-0C39-5E4C-5BF8B5F061D7}"/>
                </a:ext>
              </a:extLst>
            </p:cNvPr>
            <p:cNvSpPr/>
            <p:nvPr/>
          </p:nvSpPr>
          <p:spPr>
            <a:xfrm>
              <a:off x="-3118792" y="12141141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3216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70141-73EC-81D4-DA4F-8F7346A91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96733FA-1EDD-E769-1BC8-04C78162CE88}"/>
              </a:ext>
            </a:extLst>
          </p:cNvPr>
          <p:cNvGrpSpPr/>
          <p:nvPr/>
        </p:nvGrpSpPr>
        <p:grpSpPr>
          <a:xfrm>
            <a:off x="-19787273" y="389564"/>
            <a:ext cx="108486470" cy="13864960"/>
            <a:chOff x="1812246" y="386577"/>
            <a:chExt cx="108486470" cy="1386496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DEAACC6-F66D-3E34-4226-76FBFA5166E8}"/>
                </a:ext>
              </a:extLst>
            </p:cNvPr>
            <p:cNvGrpSpPr/>
            <p:nvPr/>
          </p:nvGrpSpPr>
          <p:grpSpPr>
            <a:xfrm>
              <a:off x="1812246" y="582171"/>
              <a:ext cx="20504462" cy="12692483"/>
              <a:chOff x="1788035" y="468502"/>
              <a:chExt cx="20504462" cy="126924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78ED867-D2B8-CCB8-6A0A-172621B8DF8A}"/>
                  </a:ext>
                </a:extLst>
              </p:cNvPr>
              <p:cNvSpPr/>
              <p:nvPr/>
            </p:nvSpPr>
            <p:spPr>
              <a:xfrm>
                <a:off x="1788035" y="468502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AAF7F40C-D328-236A-2726-7ADF7CFF507E}"/>
                  </a:ext>
                </a:extLst>
              </p:cNvPr>
              <p:cNvGrpSpPr/>
              <p:nvPr/>
            </p:nvGrpSpPr>
            <p:grpSpPr>
              <a:xfrm>
                <a:off x="2235270" y="1790023"/>
                <a:ext cx="19594197" cy="11370962"/>
                <a:chOff x="1030362" y="1383556"/>
                <a:chExt cx="22515476" cy="12410566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AD604A76-6AFD-56A9-35E4-C076E23BF53C}"/>
                    </a:ext>
                  </a:extLst>
                </p:cNvPr>
                <p:cNvGrpSpPr/>
                <p:nvPr/>
              </p:nvGrpSpPr>
              <p:grpSpPr>
                <a:xfrm>
                  <a:off x="1517900" y="3515593"/>
                  <a:ext cx="22027938" cy="10278529"/>
                  <a:chOff x="2356062" y="3496744"/>
                  <a:chExt cx="22027938" cy="10278529"/>
                </a:xfrm>
              </p:grpSpPr>
              <p:sp>
                <p:nvSpPr>
                  <p:cNvPr id="5" name="Industry Attractiveness factors">
                    <a:extLst>
                      <a:ext uri="{FF2B5EF4-FFF2-40B4-BE49-F238E27FC236}">
                        <a16:creationId xmlns:a16="http://schemas.microsoft.com/office/drawing/2014/main" id="{5BAD3A3B-D809-3850-CFE5-E094157D37C4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3496744"/>
                    <a:ext cx="21971000" cy="93477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lIns="45719" tIns="45719" rIns="45719" bIns="45719">
                    <a:normAutofit lnSpcReduction="10000"/>
                  </a:bodyPr>
                  <a:lstStyle>
                    <a:lvl1pPr marL="0" marR="0" indent="0" algn="l" defTabSz="825500" rtl="0" latinLnBrk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5500" b="1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IN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Industry Attractiveness factors</a:t>
                    </a:r>
                  </a:p>
                </p:txBody>
              </p:sp>
              <p:sp>
                <p:nvSpPr>
                  <p:cNvPr id="6" name="Market size, growth rate, profitability, competitive intensity, technological requirements.…">
                    <a:extLst>
                      <a:ext uri="{FF2B5EF4-FFF2-40B4-BE49-F238E27FC236}">
                        <a16:creationId xmlns:a16="http://schemas.microsoft.com/office/drawing/2014/main" id="{8E9F213D-9159-0982-DC2F-17E7C1A3F1F7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5519261"/>
                    <a:ext cx="21971000" cy="8256012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lIns="50800" tIns="50800" rIns="50800" bIns="50800">
                    <a:normAutofit/>
                  </a:bodyPr>
                  <a:lstStyle>
                    <a:lvl1pPr marL="609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size, growth rate, profitability, competitive intensity, technological requirements.</a:t>
                    </a:r>
                  </a:p>
                  <a:p>
                    <a:pPr hangingPunct="1"/>
                    <a:endParaRPr lang="en-GB" dirty="0"/>
                  </a:p>
                  <a:p>
                    <a:pPr hangingPunct="1"/>
                    <a:endParaRPr lang="en-GB" dirty="0"/>
                  </a:p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share, growth rate, brand image, distribution efficiency, product quality.</a:t>
                    </a:r>
                  </a:p>
                </p:txBody>
              </p:sp>
              <p:sp>
                <p:nvSpPr>
                  <p:cNvPr id="7" name="Business Strength Factors">
                    <a:extLst>
                      <a:ext uri="{FF2B5EF4-FFF2-40B4-BE49-F238E27FC236}">
                        <a16:creationId xmlns:a16="http://schemas.microsoft.com/office/drawing/2014/main" id="{87D0958E-E28F-3B1B-77C6-5B15114DC7A6}"/>
                      </a:ext>
                    </a:extLst>
                  </p:cNvPr>
                  <p:cNvSpPr txBox="1"/>
                  <p:nvPr/>
                </p:nvSpPr>
                <p:spPr>
                  <a:xfrm>
                    <a:off x="2356062" y="8075736"/>
                    <a:ext cx="8521564" cy="86433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anchor="ctr">
                    <a:spAutoFit/>
                  </a:bodyPr>
                  <a:lstStyle>
                    <a:lvl1pPr>
                      <a:defRPr sz="5500" b="1"/>
                    </a:lvl1pPr>
                  </a:lstStyle>
                  <a:p>
                    <a:r>
                      <a:rPr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Business Strength Factors</a:t>
                    </a:r>
                  </a:p>
                </p:txBody>
              </p:sp>
            </p:grpSp>
            <p:sp>
              <p:nvSpPr>
                <p:cNvPr id="4" name="GE MATRIX EVALUATION FACTORS">
                  <a:extLst>
                    <a:ext uri="{FF2B5EF4-FFF2-40B4-BE49-F238E27FC236}">
                      <a16:creationId xmlns:a16="http://schemas.microsoft.com/office/drawing/2014/main" id="{11E905E2-100D-EE42-B915-098988219B3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030362" y="1383556"/>
                  <a:ext cx="21971000" cy="1433163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lIns="50800" tIns="50800" rIns="50800" bIns="50800">
                  <a:normAutofit/>
                </a:bodyPr>
                <a:lstStyle>
                  <a:lvl1pPr marL="0" marR="0" indent="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1pPr>
                  <a:lvl2pPr marL="0" marR="0" indent="457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2pPr>
                  <a:lvl3pPr marL="0" marR="0" indent="914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3pPr>
                  <a:lvl4pPr marL="0" marR="0" indent="1371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4pPr>
                  <a:lvl5pPr marL="0" marR="0" indent="18288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5pPr>
                  <a:lvl6pPr marL="0" marR="0" indent="22860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6pPr>
                  <a:lvl7pPr marL="0" marR="0" indent="2743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7pPr>
                  <a:lvl8pPr marL="0" marR="0" indent="3200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8pPr>
                  <a:lvl9pPr marL="0" marR="0" indent="3657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9pPr>
                </a:lstStyle>
                <a:p>
                  <a:pPr algn="ctr" hangingPunct="1"/>
                  <a:r>
                    <a:rPr lang="en-IN" sz="88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GE MATRIX EVALUATION FACTORS</a:t>
                  </a:r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4F1E4D5-5D9A-5B35-F689-53B591E87ABA}"/>
                </a:ext>
              </a:extLst>
            </p:cNvPr>
            <p:cNvGrpSpPr/>
            <p:nvPr/>
          </p:nvGrpSpPr>
          <p:grpSpPr>
            <a:xfrm>
              <a:off x="22883749" y="485873"/>
              <a:ext cx="24187979" cy="13765664"/>
              <a:chOff x="22859538" y="372204"/>
              <a:chExt cx="24187979" cy="1376566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C1A1927-98B6-C7E2-03DE-F377EC8B7D62}"/>
                  </a:ext>
                </a:extLst>
              </p:cNvPr>
              <p:cNvSpPr/>
              <p:nvPr/>
            </p:nvSpPr>
            <p:spPr>
              <a:xfrm>
                <a:off x="23282533" y="37220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3" name="HUL’s POSITION IN THE GE MATRIX">
                <a:extLst>
                  <a:ext uri="{FF2B5EF4-FFF2-40B4-BE49-F238E27FC236}">
                    <a16:creationId xmlns:a16="http://schemas.microsoft.com/office/drawing/2014/main" id="{75489234-992D-B33D-C6EE-E1E0841F35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859538" y="1438336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HUL’s POSITION IN THE GE MATRIX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24" name="ANALYSIS OF HUL’s SBUs">
                <a:extLst>
                  <a:ext uri="{FF2B5EF4-FFF2-40B4-BE49-F238E27FC236}">
                    <a16:creationId xmlns:a16="http://schemas.microsoft.com/office/drawing/2014/main" id="{FCA8E9FA-D08E-E7C3-B081-760D6E5001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076517" y="3147036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ANALYSIS OF HUL’s SBUs</a:t>
                </a:r>
              </a:p>
            </p:txBody>
          </p:sp>
          <p:sp>
            <p:nvSpPr>
              <p:cNvPr id="25" name="Dove, Surf Excel: strong growth and market position.…">
                <a:extLst>
                  <a:ext uri="{FF2B5EF4-FFF2-40B4-BE49-F238E27FC236}">
                    <a16:creationId xmlns:a16="http://schemas.microsoft.com/office/drawing/2014/main" id="{7A9FAB85-FD21-503C-1E6E-2D8AA42D3F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957880" y="5881856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Dove, Surf Excel: strong growth and market position.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New health products: Potential for growth, requires investment.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Certain underperforming segments that may need divestment.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30804AE-0906-5DFB-2D4F-E1552A5D3BBF}"/>
                  </a:ext>
                </a:extLst>
              </p:cNvPr>
              <p:cNvGrpSpPr/>
              <p:nvPr/>
            </p:nvGrpSpPr>
            <p:grpSpPr>
              <a:xfrm>
                <a:off x="25019426" y="4440498"/>
                <a:ext cx="10892405" cy="6085618"/>
                <a:chOff x="1268046" y="3518050"/>
                <a:chExt cx="10892405" cy="6085618"/>
              </a:xfrm>
            </p:grpSpPr>
            <p:sp>
              <p:nvSpPr>
                <p:cNvPr id="27" name="High Attractiveness/High Strength:">
                  <a:extLst>
                    <a:ext uri="{FF2B5EF4-FFF2-40B4-BE49-F238E27FC236}">
                      <a16:creationId xmlns:a16="http://schemas.microsoft.com/office/drawing/2014/main" id="{AFB82653-2F3C-F2C7-F635-E3BDA84CB4B0}"/>
                    </a:ext>
                  </a:extLst>
                </p:cNvPr>
                <p:cNvSpPr txBox="1"/>
                <p:nvPr/>
              </p:nvSpPr>
              <p:spPr>
                <a:xfrm>
                  <a:off x="1268046" y="3518050"/>
                  <a:ext cx="1089240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High Attractiveness/High Strength:</a:t>
                  </a:r>
                </a:p>
              </p:txBody>
            </p:sp>
            <p:sp>
              <p:nvSpPr>
                <p:cNvPr id="28" name="Medium Attractiveness/Strength:">
                  <a:extLst>
                    <a:ext uri="{FF2B5EF4-FFF2-40B4-BE49-F238E27FC236}">
                      <a16:creationId xmlns:a16="http://schemas.microsoft.com/office/drawing/2014/main" id="{00963A67-95B9-2580-4912-D67EDE97E0CA}"/>
                    </a:ext>
                  </a:extLst>
                </p:cNvPr>
                <p:cNvSpPr txBox="1"/>
                <p:nvPr/>
              </p:nvSpPr>
              <p:spPr>
                <a:xfrm>
                  <a:off x="1325137" y="6163314"/>
                  <a:ext cx="10618590" cy="7950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Medium Attractiveness/Strength:</a:t>
                  </a:r>
                </a:p>
              </p:txBody>
            </p:sp>
            <p:sp>
              <p:nvSpPr>
                <p:cNvPr id="29" name="Low Attractiveness/Strength:">
                  <a:extLst>
                    <a:ext uri="{FF2B5EF4-FFF2-40B4-BE49-F238E27FC236}">
                      <a16:creationId xmlns:a16="http://schemas.microsoft.com/office/drawing/2014/main" id="{7BE0FEB3-F937-113B-E7EC-E2B49EB1F7BC}"/>
                    </a:ext>
                  </a:extLst>
                </p:cNvPr>
                <p:cNvSpPr txBox="1"/>
                <p:nvPr/>
              </p:nvSpPr>
              <p:spPr>
                <a:xfrm>
                  <a:off x="1291743" y="8753179"/>
                  <a:ext cx="921085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Low Attractiveness/Strength:</a:t>
                  </a:r>
                </a:p>
              </p:txBody>
            </p:sp>
          </p:grp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3A8F4C3-F9A9-E82E-D35B-EB11CD5A552C}"/>
                </a:ext>
              </a:extLst>
            </p:cNvPr>
            <p:cNvGrpSpPr/>
            <p:nvPr/>
          </p:nvGrpSpPr>
          <p:grpSpPr>
            <a:xfrm>
              <a:off x="43349357" y="386577"/>
              <a:ext cx="23777590" cy="13311470"/>
              <a:chOff x="43325146" y="272908"/>
              <a:chExt cx="23777590" cy="1331147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E5494BE-2B47-CBFC-18F7-08BD02BE19A7}"/>
                  </a:ext>
                </a:extLst>
              </p:cNvPr>
              <p:cNvSpPr/>
              <p:nvPr/>
            </p:nvSpPr>
            <p:spPr>
              <a:xfrm>
                <a:off x="44395935" y="272908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1" name="STRATEGIC RECOMMENDATIONS FROM GE MATRIX">
                <a:extLst>
                  <a:ext uri="{FF2B5EF4-FFF2-40B4-BE49-F238E27FC236}">
                    <a16:creationId xmlns:a16="http://schemas.microsoft.com/office/drawing/2014/main" id="{53DA35BB-AE83-C172-7896-C2729BAAE9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325146" y="1414033"/>
                <a:ext cx="23431500" cy="16891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Autofit/>
              </a:bodyPr>
              <a:lstStyle>
                <a:lvl1pPr marL="0" marR="0" indent="0" algn="l" defTabSz="1999437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969" b="1" i="0" u="none" strike="noStrike" cap="none" spc="-139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STRATEGIC RECOMMENDATIONS FROM </a:t>
                </a:r>
                <a:b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</a:br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GE MATRIX 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2" name="Investment Recommendations">
                <a:extLst>
                  <a:ext uri="{FF2B5EF4-FFF2-40B4-BE49-F238E27FC236}">
                    <a16:creationId xmlns:a16="http://schemas.microsoft.com/office/drawing/2014/main" id="{13B81DC0-BFB1-BF44-DE04-93233E8568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770845" y="3823801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Investment Recommendations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3" name="Invest further in SBUs that show high attractiveness and strength.…">
                <a:extLst>
                  <a:ext uri="{FF2B5EF4-FFF2-40B4-BE49-F238E27FC236}">
                    <a16:creationId xmlns:a16="http://schemas.microsoft.com/office/drawing/2014/main" id="{FDB5C092-5BC1-34EA-CEB2-ACCC59B562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131735" y="5328367"/>
                <a:ext cx="21971001" cy="82560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 further in SBUs that show high attractiveness and strength.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Selective investment in medium attractiveness/strength areas based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on potential.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Consider harvesting or divesting low attractiveness/strength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segments to optimize resource allocation.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DC6DD117-532B-BD40-381B-01CAE60ADA10}"/>
                </a:ext>
              </a:extLst>
            </p:cNvPr>
            <p:cNvGrpSpPr/>
            <p:nvPr/>
          </p:nvGrpSpPr>
          <p:grpSpPr>
            <a:xfrm>
              <a:off x="65035833" y="450343"/>
              <a:ext cx="23328119" cy="13529303"/>
              <a:chOff x="65011622" y="336674"/>
              <a:chExt cx="23328119" cy="1352930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2CDE70B0-01D8-BDA2-15AF-0DF2D746769E}"/>
                  </a:ext>
                </a:extLst>
              </p:cNvPr>
              <p:cNvSpPr/>
              <p:nvPr/>
            </p:nvSpPr>
            <p:spPr>
              <a:xfrm>
                <a:off x="65523028" y="33667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5" name="FINANCIAL PERFORMANCE OVERVIEW">
                <a:extLst>
                  <a:ext uri="{FF2B5EF4-FFF2-40B4-BE49-F238E27FC236}">
                    <a16:creationId xmlns:a16="http://schemas.microsoft.com/office/drawing/2014/main" id="{0CEEBB2B-5825-19A0-2B23-2B55CAC983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011622" y="2082065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FINANCIAL PERFORMANCE OVERVIEW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6" name="Key Metrics">
                <a:extLst>
                  <a:ext uri="{FF2B5EF4-FFF2-40B4-BE49-F238E27FC236}">
                    <a16:creationId xmlns:a16="http://schemas.microsoft.com/office/drawing/2014/main" id="{5313AAF2-660A-2123-BC53-9495C910E6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3777022"/>
                <a:ext cx="21971000" cy="9347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Key Metrics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7" name="REVENUE TRENDS: Consistent growth driven by strong brands.…">
                <a:extLst>
                  <a:ext uri="{FF2B5EF4-FFF2-40B4-BE49-F238E27FC236}">
                    <a16:creationId xmlns:a16="http://schemas.microsoft.com/office/drawing/2014/main" id="{9B591802-390A-F59B-5B68-2C074EEBA31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5609965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REVENUE TRENDS: Consistent growth driven by strong brands.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PORFITABILITY: Healthy margins, particularly in cash cow segments.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MARKET SHARE ANALYSIS: Dominance in several product categories.</a:t>
                </a: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C0518CD3-C968-5DAE-AEB2-1A918FCE6A31}"/>
                </a:ext>
              </a:extLst>
            </p:cNvPr>
            <p:cNvGrpSpPr/>
            <p:nvPr/>
          </p:nvGrpSpPr>
          <p:grpSpPr>
            <a:xfrm>
              <a:off x="86051701" y="386577"/>
              <a:ext cx="24247015" cy="12582630"/>
              <a:chOff x="996968" y="676961"/>
              <a:chExt cx="24247015" cy="12582630"/>
            </a:xfrm>
          </p:grpSpPr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4DDFF8D8-82CE-DAE2-8A99-63D3D195437B}"/>
                  </a:ext>
                </a:extLst>
              </p:cNvPr>
              <p:cNvSpPr/>
              <p:nvPr/>
            </p:nvSpPr>
            <p:spPr>
              <a:xfrm>
                <a:off x="1730237" y="676961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19" name="FUTURE OUTLOOK FOR HUL">
                <a:extLst>
                  <a:ext uri="{FF2B5EF4-FFF2-40B4-BE49-F238E27FC236}">
                    <a16:creationId xmlns:a16="http://schemas.microsoft.com/office/drawing/2014/main" id="{9EA06B73-36DD-DC1F-F98F-4A954B4E1E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6968" y="1843050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FUTURE OUTLOOK FOR HUL</a:t>
                </a:r>
              </a:p>
            </p:txBody>
          </p:sp>
          <p:sp>
            <p:nvSpPr>
              <p:cNvPr id="220" name="Growing consumer demand for sustainable and health-focused products.…">
                <a:extLst>
                  <a:ext uri="{FF2B5EF4-FFF2-40B4-BE49-F238E27FC236}">
                    <a16:creationId xmlns:a16="http://schemas.microsoft.com/office/drawing/2014/main" id="{F8E05A23-8963-5FA1-3E64-7A921C30DFC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72983" y="3768698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Growing consumer demand for sustainable and health-focused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products.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Increasing penetration of digital and e-commerce platforms</a:t>
                </a:r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0" indent="0" hangingPunct="1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Innovations in product offerings (e.g., natural ingredients, health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foods).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Expansion into new geographic markets.</a:t>
                </a:r>
              </a:p>
            </p:txBody>
          </p:sp>
          <p:sp>
            <p:nvSpPr>
              <p:cNvPr id="221" name="Growth Opportunities">
                <a:extLst>
                  <a:ext uri="{FF2B5EF4-FFF2-40B4-BE49-F238E27FC236}">
                    <a16:creationId xmlns:a16="http://schemas.microsoft.com/office/drawing/2014/main" id="{20431627-83E5-9C11-9BD3-5DE7E5F0263F}"/>
                  </a:ext>
                </a:extLst>
              </p:cNvPr>
              <p:cNvSpPr txBox="1"/>
              <p:nvPr/>
            </p:nvSpPr>
            <p:spPr>
              <a:xfrm>
                <a:off x="2537550" y="7586192"/>
                <a:ext cx="7021153" cy="86433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r>
                  <a:rPr sz="5500" b="1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Growth Opportunities</a:t>
                </a:r>
                <a:r>
                  <a:rPr sz="55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</a:t>
                </a:r>
              </a:p>
            </p:txBody>
          </p:sp>
        </p:grpSp>
      </p:grpSp>
      <p:sp>
        <p:nvSpPr>
          <p:cNvPr id="210" name="Text">
            <a:extLst>
              <a:ext uri="{FF2B5EF4-FFF2-40B4-BE49-F238E27FC236}">
                <a16:creationId xmlns:a16="http://schemas.microsoft.com/office/drawing/2014/main" id="{CB491713-CE07-A722-2CF9-474140F2C505}"/>
              </a:ext>
            </a:extLst>
          </p:cNvPr>
          <p:cNvSpPr txBox="1"/>
          <p:nvPr/>
        </p:nvSpPr>
        <p:spPr>
          <a:xfrm>
            <a:off x="11576151" y="940084"/>
            <a:ext cx="12480771" cy="1183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</a:t>
            </a:r>
          </a:p>
          <a:p>
            <a:endParaRPr/>
          </a:p>
          <a:p>
            <a:endParaRPr/>
          </a:p>
        </p:txBody>
      </p:sp>
      <p:sp>
        <p:nvSpPr>
          <p:cNvPr id="206" name="GE MULTIFACTOR PORTFOLIO MATRIX OVERVIEW">
            <a:extLst>
              <a:ext uri="{FF2B5EF4-FFF2-40B4-BE49-F238E27FC236}">
                <a16:creationId xmlns:a16="http://schemas.microsoft.com/office/drawing/2014/main" id="{73DB9634-8833-F550-AC56-916B49FABD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96928" y="146496"/>
            <a:ext cx="23226736" cy="93477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  <p:txBody>
          <a:bodyPr>
            <a:noAutofit/>
          </a:bodyPr>
          <a:lstStyle>
            <a:lvl1pPr defTabSz="2072588">
              <a:defRPr sz="7225" spc="-144"/>
            </a:lvl1pPr>
          </a:lstStyle>
          <a:p>
            <a:pPr algn="ctr"/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GE MULTIFACTOR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PORTFOLIO MATRIX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OVERVIEW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9CF0872-BFD8-D3E0-5305-594D16A39C22}"/>
              </a:ext>
            </a:extLst>
          </p:cNvPr>
          <p:cNvGrpSpPr/>
          <p:nvPr/>
        </p:nvGrpSpPr>
        <p:grpSpPr>
          <a:xfrm>
            <a:off x="-6511358" y="-1556351"/>
            <a:ext cx="37826303" cy="16423836"/>
            <a:chOff x="-3118792" y="-1594995"/>
            <a:chExt cx="29361152" cy="16574685"/>
          </a:xfrm>
          <a:solidFill>
            <a:srgbClr val="B8DAE7"/>
          </a:solidFill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1AAAB11-C121-5109-1C50-D205CE90AB37}"/>
                </a:ext>
              </a:extLst>
            </p:cNvPr>
            <p:cNvSpPr/>
            <p:nvPr/>
          </p:nvSpPr>
          <p:spPr>
            <a:xfrm>
              <a:off x="-2763916" y="-1594995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D0AAA30-AE73-0C39-5E4C-5BF8B5F061D7}"/>
                </a:ext>
              </a:extLst>
            </p:cNvPr>
            <p:cNvSpPr/>
            <p:nvPr/>
          </p:nvSpPr>
          <p:spPr>
            <a:xfrm>
              <a:off x="-3118792" y="12141141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6745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70141-73EC-81D4-DA4F-8F7346A91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96733FA-1EDD-E769-1BC8-04C78162CE88}"/>
              </a:ext>
            </a:extLst>
          </p:cNvPr>
          <p:cNvGrpSpPr/>
          <p:nvPr/>
        </p:nvGrpSpPr>
        <p:grpSpPr>
          <a:xfrm>
            <a:off x="-40687845" y="583392"/>
            <a:ext cx="108486470" cy="13864960"/>
            <a:chOff x="1812246" y="386577"/>
            <a:chExt cx="108486470" cy="1386496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DEAACC6-F66D-3E34-4226-76FBFA5166E8}"/>
                </a:ext>
              </a:extLst>
            </p:cNvPr>
            <p:cNvGrpSpPr/>
            <p:nvPr/>
          </p:nvGrpSpPr>
          <p:grpSpPr>
            <a:xfrm>
              <a:off x="1812246" y="582171"/>
              <a:ext cx="20504462" cy="12692483"/>
              <a:chOff x="1788035" y="468502"/>
              <a:chExt cx="20504462" cy="126924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78ED867-D2B8-CCB8-6A0A-172621B8DF8A}"/>
                  </a:ext>
                </a:extLst>
              </p:cNvPr>
              <p:cNvSpPr/>
              <p:nvPr/>
            </p:nvSpPr>
            <p:spPr>
              <a:xfrm>
                <a:off x="1788035" y="468502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AAF7F40C-D328-236A-2726-7ADF7CFF507E}"/>
                  </a:ext>
                </a:extLst>
              </p:cNvPr>
              <p:cNvGrpSpPr/>
              <p:nvPr/>
            </p:nvGrpSpPr>
            <p:grpSpPr>
              <a:xfrm>
                <a:off x="2235270" y="1790023"/>
                <a:ext cx="19594197" cy="11370962"/>
                <a:chOff x="1030362" y="1383556"/>
                <a:chExt cx="22515476" cy="12410566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AD604A76-6AFD-56A9-35E4-C076E23BF53C}"/>
                    </a:ext>
                  </a:extLst>
                </p:cNvPr>
                <p:cNvGrpSpPr/>
                <p:nvPr/>
              </p:nvGrpSpPr>
              <p:grpSpPr>
                <a:xfrm>
                  <a:off x="1517900" y="3515593"/>
                  <a:ext cx="22027938" cy="10278529"/>
                  <a:chOff x="2356062" y="3496744"/>
                  <a:chExt cx="22027938" cy="10278529"/>
                </a:xfrm>
              </p:grpSpPr>
              <p:sp>
                <p:nvSpPr>
                  <p:cNvPr id="5" name="Industry Attractiveness factors">
                    <a:extLst>
                      <a:ext uri="{FF2B5EF4-FFF2-40B4-BE49-F238E27FC236}">
                        <a16:creationId xmlns:a16="http://schemas.microsoft.com/office/drawing/2014/main" id="{5BAD3A3B-D809-3850-CFE5-E094157D37C4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3496744"/>
                    <a:ext cx="21971000" cy="93477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lIns="45719" tIns="45719" rIns="45719" bIns="45719">
                    <a:normAutofit lnSpcReduction="10000"/>
                  </a:bodyPr>
                  <a:lstStyle>
                    <a:lvl1pPr marL="0" marR="0" indent="0" algn="l" defTabSz="825500" rtl="0" latinLnBrk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5500" b="1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IN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Industry Attractiveness factors</a:t>
                    </a:r>
                  </a:p>
                </p:txBody>
              </p:sp>
              <p:sp>
                <p:nvSpPr>
                  <p:cNvPr id="6" name="Market size, growth rate, profitability, competitive intensity, technological requirements.…">
                    <a:extLst>
                      <a:ext uri="{FF2B5EF4-FFF2-40B4-BE49-F238E27FC236}">
                        <a16:creationId xmlns:a16="http://schemas.microsoft.com/office/drawing/2014/main" id="{8E9F213D-9159-0982-DC2F-17E7C1A3F1F7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5519261"/>
                    <a:ext cx="21971000" cy="8256012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lIns="50800" tIns="50800" rIns="50800" bIns="50800">
                    <a:normAutofit/>
                  </a:bodyPr>
                  <a:lstStyle>
                    <a:lvl1pPr marL="609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size, growth rate, profitability, competitive intensity, technological requirements.</a:t>
                    </a:r>
                  </a:p>
                  <a:p>
                    <a:pPr hangingPunct="1"/>
                    <a:endParaRPr lang="en-GB" dirty="0"/>
                  </a:p>
                  <a:p>
                    <a:pPr hangingPunct="1"/>
                    <a:endParaRPr lang="en-GB" dirty="0"/>
                  </a:p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share, growth rate, brand image, distribution efficiency, product quality.</a:t>
                    </a:r>
                  </a:p>
                </p:txBody>
              </p:sp>
              <p:sp>
                <p:nvSpPr>
                  <p:cNvPr id="7" name="Business Strength Factors">
                    <a:extLst>
                      <a:ext uri="{FF2B5EF4-FFF2-40B4-BE49-F238E27FC236}">
                        <a16:creationId xmlns:a16="http://schemas.microsoft.com/office/drawing/2014/main" id="{87D0958E-E28F-3B1B-77C6-5B15114DC7A6}"/>
                      </a:ext>
                    </a:extLst>
                  </p:cNvPr>
                  <p:cNvSpPr txBox="1"/>
                  <p:nvPr/>
                </p:nvSpPr>
                <p:spPr>
                  <a:xfrm>
                    <a:off x="2356062" y="8075736"/>
                    <a:ext cx="8521564" cy="86433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anchor="ctr">
                    <a:spAutoFit/>
                  </a:bodyPr>
                  <a:lstStyle>
                    <a:lvl1pPr>
                      <a:defRPr sz="5500" b="1"/>
                    </a:lvl1pPr>
                  </a:lstStyle>
                  <a:p>
                    <a:r>
                      <a:rPr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Business Strength Factors</a:t>
                    </a:r>
                  </a:p>
                </p:txBody>
              </p:sp>
            </p:grpSp>
            <p:sp>
              <p:nvSpPr>
                <p:cNvPr id="4" name="GE MATRIX EVALUATION FACTORS">
                  <a:extLst>
                    <a:ext uri="{FF2B5EF4-FFF2-40B4-BE49-F238E27FC236}">
                      <a16:creationId xmlns:a16="http://schemas.microsoft.com/office/drawing/2014/main" id="{11E905E2-100D-EE42-B915-098988219B3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030362" y="1383556"/>
                  <a:ext cx="21971000" cy="1433163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lIns="50800" tIns="50800" rIns="50800" bIns="50800">
                  <a:normAutofit/>
                </a:bodyPr>
                <a:lstStyle>
                  <a:lvl1pPr marL="0" marR="0" indent="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1pPr>
                  <a:lvl2pPr marL="0" marR="0" indent="457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2pPr>
                  <a:lvl3pPr marL="0" marR="0" indent="914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3pPr>
                  <a:lvl4pPr marL="0" marR="0" indent="1371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4pPr>
                  <a:lvl5pPr marL="0" marR="0" indent="18288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5pPr>
                  <a:lvl6pPr marL="0" marR="0" indent="22860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6pPr>
                  <a:lvl7pPr marL="0" marR="0" indent="2743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7pPr>
                  <a:lvl8pPr marL="0" marR="0" indent="3200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8pPr>
                  <a:lvl9pPr marL="0" marR="0" indent="3657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9pPr>
                </a:lstStyle>
                <a:p>
                  <a:pPr algn="ctr" hangingPunct="1"/>
                  <a:r>
                    <a:rPr lang="en-IN" sz="88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GE MATRIX EVALUATION FACTORS</a:t>
                  </a:r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4F1E4D5-5D9A-5B35-F689-53B591E87ABA}"/>
                </a:ext>
              </a:extLst>
            </p:cNvPr>
            <p:cNvGrpSpPr/>
            <p:nvPr/>
          </p:nvGrpSpPr>
          <p:grpSpPr>
            <a:xfrm>
              <a:off x="22883749" y="485873"/>
              <a:ext cx="24187979" cy="13765664"/>
              <a:chOff x="22859538" y="372204"/>
              <a:chExt cx="24187979" cy="1376566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C1A1927-98B6-C7E2-03DE-F377EC8B7D62}"/>
                  </a:ext>
                </a:extLst>
              </p:cNvPr>
              <p:cNvSpPr/>
              <p:nvPr/>
            </p:nvSpPr>
            <p:spPr>
              <a:xfrm>
                <a:off x="23282533" y="37220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3" name="HUL’s POSITION IN THE GE MATRIX">
                <a:extLst>
                  <a:ext uri="{FF2B5EF4-FFF2-40B4-BE49-F238E27FC236}">
                    <a16:creationId xmlns:a16="http://schemas.microsoft.com/office/drawing/2014/main" id="{75489234-992D-B33D-C6EE-E1E0841F35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859538" y="1438336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HUL’s POSITION IN THE GE MATRIX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24" name="ANALYSIS OF HUL’s SBUs">
                <a:extLst>
                  <a:ext uri="{FF2B5EF4-FFF2-40B4-BE49-F238E27FC236}">
                    <a16:creationId xmlns:a16="http://schemas.microsoft.com/office/drawing/2014/main" id="{FCA8E9FA-D08E-E7C3-B081-760D6E5001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076517" y="3147036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ANALYSIS OF HUL’s SBUs</a:t>
                </a:r>
              </a:p>
            </p:txBody>
          </p:sp>
          <p:sp>
            <p:nvSpPr>
              <p:cNvPr id="25" name="Dove, Surf Excel: strong growth and market position.…">
                <a:extLst>
                  <a:ext uri="{FF2B5EF4-FFF2-40B4-BE49-F238E27FC236}">
                    <a16:creationId xmlns:a16="http://schemas.microsoft.com/office/drawing/2014/main" id="{7A9FAB85-FD21-503C-1E6E-2D8AA42D3F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957880" y="5881856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Dove, Surf Excel: strong growth and market position.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New health products: Potential for growth, requires investment.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Certain underperforming segments that may need divestment.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30804AE-0906-5DFB-2D4F-E1552A5D3BBF}"/>
                  </a:ext>
                </a:extLst>
              </p:cNvPr>
              <p:cNvGrpSpPr/>
              <p:nvPr/>
            </p:nvGrpSpPr>
            <p:grpSpPr>
              <a:xfrm>
                <a:off x="25019426" y="4440498"/>
                <a:ext cx="10892405" cy="6085618"/>
                <a:chOff x="1268046" y="3518050"/>
                <a:chExt cx="10892405" cy="6085618"/>
              </a:xfrm>
            </p:grpSpPr>
            <p:sp>
              <p:nvSpPr>
                <p:cNvPr id="27" name="High Attractiveness/High Strength:">
                  <a:extLst>
                    <a:ext uri="{FF2B5EF4-FFF2-40B4-BE49-F238E27FC236}">
                      <a16:creationId xmlns:a16="http://schemas.microsoft.com/office/drawing/2014/main" id="{AFB82653-2F3C-F2C7-F635-E3BDA84CB4B0}"/>
                    </a:ext>
                  </a:extLst>
                </p:cNvPr>
                <p:cNvSpPr txBox="1"/>
                <p:nvPr/>
              </p:nvSpPr>
              <p:spPr>
                <a:xfrm>
                  <a:off x="1268046" y="3518050"/>
                  <a:ext cx="1089240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High Attractiveness/High Strength:</a:t>
                  </a:r>
                </a:p>
              </p:txBody>
            </p:sp>
            <p:sp>
              <p:nvSpPr>
                <p:cNvPr id="28" name="Medium Attractiveness/Strength:">
                  <a:extLst>
                    <a:ext uri="{FF2B5EF4-FFF2-40B4-BE49-F238E27FC236}">
                      <a16:creationId xmlns:a16="http://schemas.microsoft.com/office/drawing/2014/main" id="{00963A67-95B9-2580-4912-D67EDE97E0CA}"/>
                    </a:ext>
                  </a:extLst>
                </p:cNvPr>
                <p:cNvSpPr txBox="1"/>
                <p:nvPr/>
              </p:nvSpPr>
              <p:spPr>
                <a:xfrm>
                  <a:off x="1325137" y="6163314"/>
                  <a:ext cx="10618590" cy="7950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Medium Attractiveness/Strength:</a:t>
                  </a:r>
                </a:p>
              </p:txBody>
            </p:sp>
            <p:sp>
              <p:nvSpPr>
                <p:cNvPr id="29" name="Low Attractiveness/Strength:">
                  <a:extLst>
                    <a:ext uri="{FF2B5EF4-FFF2-40B4-BE49-F238E27FC236}">
                      <a16:creationId xmlns:a16="http://schemas.microsoft.com/office/drawing/2014/main" id="{7BE0FEB3-F937-113B-E7EC-E2B49EB1F7BC}"/>
                    </a:ext>
                  </a:extLst>
                </p:cNvPr>
                <p:cNvSpPr txBox="1"/>
                <p:nvPr/>
              </p:nvSpPr>
              <p:spPr>
                <a:xfrm>
                  <a:off x="1291743" y="8753179"/>
                  <a:ext cx="921085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Low Attractiveness/Strength:</a:t>
                  </a:r>
                </a:p>
              </p:txBody>
            </p:sp>
          </p:grp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3A8F4C3-F9A9-E82E-D35B-EB11CD5A552C}"/>
                </a:ext>
              </a:extLst>
            </p:cNvPr>
            <p:cNvGrpSpPr/>
            <p:nvPr/>
          </p:nvGrpSpPr>
          <p:grpSpPr>
            <a:xfrm>
              <a:off x="43349357" y="386577"/>
              <a:ext cx="23777590" cy="13311470"/>
              <a:chOff x="43325146" y="272908"/>
              <a:chExt cx="23777590" cy="1331147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E5494BE-2B47-CBFC-18F7-08BD02BE19A7}"/>
                  </a:ext>
                </a:extLst>
              </p:cNvPr>
              <p:cNvSpPr/>
              <p:nvPr/>
            </p:nvSpPr>
            <p:spPr>
              <a:xfrm>
                <a:off x="44395935" y="272908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1" name="STRATEGIC RECOMMENDATIONS FROM GE MATRIX">
                <a:extLst>
                  <a:ext uri="{FF2B5EF4-FFF2-40B4-BE49-F238E27FC236}">
                    <a16:creationId xmlns:a16="http://schemas.microsoft.com/office/drawing/2014/main" id="{53DA35BB-AE83-C172-7896-C2729BAAE9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325146" y="1414033"/>
                <a:ext cx="23431500" cy="16891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Autofit/>
              </a:bodyPr>
              <a:lstStyle>
                <a:lvl1pPr marL="0" marR="0" indent="0" algn="l" defTabSz="1999437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969" b="1" i="0" u="none" strike="noStrike" cap="none" spc="-139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STRATEGIC RECOMMENDATIONS FROM </a:t>
                </a:r>
                <a:b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</a:br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GE MATRIX 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2" name="Investment Recommendations">
                <a:extLst>
                  <a:ext uri="{FF2B5EF4-FFF2-40B4-BE49-F238E27FC236}">
                    <a16:creationId xmlns:a16="http://schemas.microsoft.com/office/drawing/2014/main" id="{13B81DC0-BFB1-BF44-DE04-93233E8568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770845" y="3823801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Investment Recommendations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3" name="Invest further in SBUs that show high attractiveness and strength.…">
                <a:extLst>
                  <a:ext uri="{FF2B5EF4-FFF2-40B4-BE49-F238E27FC236}">
                    <a16:creationId xmlns:a16="http://schemas.microsoft.com/office/drawing/2014/main" id="{FDB5C092-5BC1-34EA-CEB2-ACCC59B562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131735" y="5328367"/>
                <a:ext cx="21971001" cy="82560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 further in SBUs that show high attractiveness and strength.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Selective investment in medium attractiveness/strength areas based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on potential.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Consider harvesting or divesting low attractiveness/strength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segments to optimize resource allocation.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DC6DD117-532B-BD40-381B-01CAE60ADA10}"/>
                </a:ext>
              </a:extLst>
            </p:cNvPr>
            <p:cNvGrpSpPr/>
            <p:nvPr/>
          </p:nvGrpSpPr>
          <p:grpSpPr>
            <a:xfrm>
              <a:off x="65035833" y="450343"/>
              <a:ext cx="23328119" cy="13529303"/>
              <a:chOff x="65011622" y="336674"/>
              <a:chExt cx="23328119" cy="1352930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2CDE70B0-01D8-BDA2-15AF-0DF2D746769E}"/>
                  </a:ext>
                </a:extLst>
              </p:cNvPr>
              <p:cNvSpPr/>
              <p:nvPr/>
            </p:nvSpPr>
            <p:spPr>
              <a:xfrm>
                <a:off x="65523028" y="33667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5" name="FINANCIAL PERFORMANCE OVERVIEW">
                <a:extLst>
                  <a:ext uri="{FF2B5EF4-FFF2-40B4-BE49-F238E27FC236}">
                    <a16:creationId xmlns:a16="http://schemas.microsoft.com/office/drawing/2014/main" id="{0CEEBB2B-5825-19A0-2B23-2B55CAC983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011622" y="2082065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FINANCIAL PERFORMANCE OVERVIEW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6" name="Key Metrics">
                <a:extLst>
                  <a:ext uri="{FF2B5EF4-FFF2-40B4-BE49-F238E27FC236}">
                    <a16:creationId xmlns:a16="http://schemas.microsoft.com/office/drawing/2014/main" id="{5313AAF2-660A-2123-BC53-9495C910E6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3777022"/>
                <a:ext cx="21971000" cy="9347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Key Metrics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7" name="REVENUE TRENDS: Consistent growth driven by strong brands.…">
                <a:extLst>
                  <a:ext uri="{FF2B5EF4-FFF2-40B4-BE49-F238E27FC236}">
                    <a16:creationId xmlns:a16="http://schemas.microsoft.com/office/drawing/2014/main" id="{9B591802-390A-F59B-5B68-2C074EEBA31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5609965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REVENUE TRENDS: Consistent growth driven by strong brands.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PORFITABILITY: Healthy margins, particularly in cash cow segments.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MARKET SHARE ANALYSIS: Dominance in several product categories.</a:t>
                </a: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C0518CD3-C968-5DAE-AEB2-1A918FCE6A31}"/>
                </a:ext>
              </a:extLst>
            </p:cNvPr>
            <p:cNvGrpSpPr/>
            <p:nvPr/>
          </p:nvGrpSpPr>
          <p:grpSpPr>
            <a:xfrm>
              <a:off x="86051701" y="386577"/>
              <a:ext cx="24247015" cy="12582630"/>
              <a:chOff x="996968" y="676961"/>
              <a:chExt cx="24247015" cy="12582630"/>
            </a:xfrm>
          </p:grpSpPr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4DDFF8D8-82CE-DAE2-8A99-63D3D195437B}"/>
                  </a:ext>
                </a:extLst>
              </p:cNvPr>
              <p:cNvSpPr/>
              <p:nvPr/>
            </p:nvSpPr>
            <p:spPr>
              <a:xfrm>
                <a:off x="1730237" y="676961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19" name="FUTURE OUTLOOK FOR HUL">
                <a:extLst>
                  <a:ext uri="{FF2B5EF4-FFF2-40B4-BE49-F238E27FC236}">
                    <a16:creationId xmlns:a16="http://schemas.microsoft.com/office/drawing/2014/main" id="{9EA06B73-36DD-DC1F-F98F-4A954B4E1E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6968" y="1843050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FUTURE OUTLOOK FOR HUL</a:t>
                </a:r>
              </a:p>
            </p:txBody>
          </p:sp>
          <p:sp>
            <p:nvSpPr>
              <p:cNvPr id="220" name="Growing consumer demand for sustainable and health-focused products.…">
                <a:extLst>
                  <a:ext uri="{FF2B5EF4-FFF2-40B4-BE49-F238E27FC236}">
                    <a16:creationId xmlns:a16="http://schemas.microsoft.com/office/drawing/2014/main" id="{F8E05A23-8963-5FA1-3E64-7A921C30DFC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72983" y="3768698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Growing consumer demand for sustainable and health-focused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products.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Increasing penetration of digital and e-commerce platforms</a:t>
                </a:r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0" indent="0" hangingPunct="1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Innovations in product offerings (e.g., natural ingredients, health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foods).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Expansion into new geographic markets.</a:t>
                </a:r>
              </a:p>
            </p:txBody>
          </p:sp>
          <p:sp>
            <p:nvSpPr>
              <p:cNvPr id="221" name="Growth Opportunities">
                <a:extLst>
                  <a:ext uri="{FF2B5EF4-FFF2-40B4-BE49-F238E27FC236}">
                    <a16:creationId xmlns:a16="http://schemas.microsoft.com/office/drawing/2014/main" id="{20431627-83E5-9C11-9BD3-5DE7E5F0263F}"/>
                  </a:ext>
                </a:extLst>
              </p:cNvPr>
              <p:cNvSpPr txBox="1"/>
              <p:nvPr/>
            </p:nvSpPr>
            <p:spPr>
              <a:xfrm>
                <a:off x="2537550" y="7586192"/>
                <a:ext cx="7021153" cy="86433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r>
                  <a:rPr sz="5500" b="1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Growth Opportunities</a:t>
                </a:r>
                <a:r>
                  <a:rPr sz="55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</a:t>
                </a:r>
              </a:p>
            </p:txBody>
          </p:sp>
        </p:grpSp>
      </p:grpSp>
      <p:pic>
        <p:nvPicPr>
          <p:cNvPr id="211" name="pasted-movie.png" descr="pasted-movie.png">
            <a:extLst>
              <a:ext uri="{FF2B5EF4-FFF2-40B4-BE49-F238E27FC236}">
                <a16:creationId xmlns:a16="http://schemas.microsoft.com/office/drawing/2014/main" id="{1EC2CCF1-2991-C381-ED12-9081B1CFC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816" y="-11527719"/>
            <a:ext cx="12364546" cy="7989398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">
            <a:extLst>
              <a:ext uri="{FF2B5EF4-FFF2-40B4-BE49-F238E27FC236}">
                <a16:creationId xmlns:a16="http://schemas.microsoft.com/office/drawing/2014/main" id="{CB491713-CE07-A722-2CF9-474140F2C505}"/>
              </a:ext>
            </a:extLst>
          </p:cNvPr>
          <p:cNvSpPr txBox="1"/>
          <p:nvPr/>
        </p:nvSpPr>
        <p:spPr>
          <a:xfrm>
            <a:off x="11576151" y="940084"/>
            <a:ext cx="12480771" cy="1183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</a:t>
            </a:r>
          </a:p>
          <a:p>
            <a:endParaRPr/>
          </a:p>
          <a:p>
            <a:endParaRPr/>
          </a:p>
        </p:txBody>
      </p:sp>
      <p:sp>
        <p:nvSpPr>
          <p:cNvPr id="206" name="GE MULTIFACTOR PORTFOLIO MATRIX OVERVIEW">
            <a:extLst>
              <a:ext uri="{FF2B5EF4-FFF2-40B4-BE49-F238E27FC236}">
                <a16:creationId xmlns:a16="http://schemas.microsoft.com/office/drawing/2014/main" id="{73DB9634-8833-F550-AC56-916B49FABD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96928" y="146496"/>
            <a:ext cx="23226736" cy="93477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  <p:txBody>
          <a:bodyPr>
            <a:noAutofit/>
          </a:bodyPr>
          <a:lstStyle>
            <a:lvl1pPr defTabSz="2072588">
              <a:defRPr sz="7225" spc="-144"/>
            </a:lvl1pPr>
          </a:lstStyle>
          <a:p>
            <a:pPr algn="ctr"/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GE MULTIFACTOR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PORTFOLIO MATRIX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OVERVIEW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9CF0872-BFD8-D3E0-5305-594D16A39C22}"/>
              </a:ext>
            </a:extLst>
          </p:cNvPr>
          <p:cNvGrpSpPr/>
          <p:nvPr/>
        </p:nvGrpSpPr>
        <p:grpSpPr>
          <a:xfrm>
            <a:off x="-6511358" y="-1556351"/>
            <a:ext cx="37826303" cy="16423836"/>
            <a:chOff x="-3118792" y="-1594995"/>
            <a:chExt cx="29361152" cy="16574685"/>
          </a:xfrm>
          <a:solidFill>
            <a:srgbClr val="B8DAE7"/>
          </a:solidFill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1AAAB11-C121-5109-1C50-D205CE90AB37}"/>
                </a:ext>
              </a:extLst>
            </p:cNvPr>
            <p:cNvSpPr/>
            <p:nvPr/>
          </p:nvSpPr>
          <p:spPr>
            <a:xfrm>
              <a:off x="-2763916" y="-1594995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D0AAA30-AE73-0C39-5E4C-5BF8B5F061D7}"/>
                </a:ext>
              </a:extLst>
            </p:cNvPr>
            <p:cNvSpPr/>
            <p:nvPr/>
          </p:nvSpPr>
          <p:spPr>
            <a:xfrm>
              <a:off x="-3118792" y="12141141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766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70141-73EC-81D4-DA4F-8F7346A91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96733FA-1EDD-E769-1BC8-04C78162CE88}"/>
              </a:ext>
            </a:extLst>
          </p:cNvPr>
          <p:cNvGrpSpPr/>
          <p:nvPr/>
        </p:nvGrpSpPr>
        <p:grpSpPr>
          <a:xfrm>
            <a:off x="-61914988" y="129535"/>
            <a:ext cx="108486470" cy="13864960"/>
            <a:chOff x="1812246" y="386577"/>
            <a:chExt cx="108486470" cy="1386496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DEAACC6-F66D-3E34-4226-76FBFA5166E8}"/>
                </a:ext>
              </a:extLst>
            </p:cNvPr>
            <p:cNvGrpSpPr/>
            <p:nvPr/>
          </p:nvGrpSpPr>
          <p:grpSpPr>
            <a:xfrm>
              <a:off x="1812246" y="582171"/>
              <a:ext cx="20504462" cy="12692483"/>
              <a:chOff x="1788035" y="468502"/>
              <a:chExt cx="20504462" cy="126924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78ED867-D2B8-CCB8-6A0A-172621B8DF8A}"/>
                  </a:ext>
                </a:extLst>
              </p:cNvPr>
              <p:cNvSpPr/>
              <p:nvPr/>
            </p:nvSpPr>
            <p:spPr>
              <a:xfrm>
                <a:off x="1788035" y="468502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AAF7F40C-D328-236A-2726-7ADF7CFF507E}"/>
                  </a:ext>
                </a:extLst>
              </p:cNvPr>
              <p:cNvGrpSpPr/>
              <p:nvPr/>
            </p:nvGrpSpPr>
            <p:grpSpPr>
              <a:xfrm>
                <a:off x="2235270" y="1790023"/>
                <a:ext cx="19594197" cy="11370962"/>
                <a:chOff x="1030362" y="1383556"/>
                <a:chExt cx="22515476" cy="12410566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AD604A76-6AFD-56A9-35E4-C076E23BF53C}"/>
                    </a:ext>
                  </a:extLst>
                </p:cNvPr>
                <p:cNvGrpSpPr/>
                <p:nvPr/>
              </p:nvGrpSpPr>
              <p:grpSpPr>
                <a:xfrm>
                  <a:off x="1517900" y="3515593"/>
                  <a:ext cx="22027938" cy="10278529"/>
                  <a:chOff x="2356062" y="3496744"/>
                  <a:chExt cx="22027938" cy="10278529"/>
                </a:xfrm>
              </p:grpSpPr>
              <p:sp>
                <p:nvSpPr>
                  <p:cNvPr id="5" name="Industry Attractiveness factors">
                    <a:extLst>
                      <a:ext uri="{FF2B5EF4-FFF2-40B4-BE49-F238E27FC236}">
                        <a16:creationId xmlns:a16="http://schemas.microsoft.com/office/drawing/2014/main" id="{5BAD3A3B-D809-3850-CFE5-E094157D37C4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3496744"/>
                    <a:ext cx="21971000" cy="93477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lIns="45719" tIns="45719" rIns="45719" bIns="45719">
                    <a:normAutofit lnSpcReduction="10000"/>
                  </a:bodyPr>
                  <a:lstStyle>
                    <a:lvl1pPr marL="0" marR="0" indent="0" algn="l" defTabSz="825500" rtl="0" latinLnBrk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5500" b="1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IN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Industry Attractiveness factors</a:t>
                    </a:r>
                  </a:p>
                </p:txBody>
              </p:sp>
              <p:sp>
                <p:nvSpPr>
                  <p:cNvPr id="6" name="Market size, growth rate, profitability, competitive intensity, technological requirements.…">
                    <a:extLst>
                      <a:ext uri="{FF2B5EF4-FFF2-40B4-BE49-F238E27FC236}">
                        <a16:creationId xmlns:a16="http://schemas.microsoft.com/office/drawing/2014/main" id="{8E9F213D-9159-0982-DC2F-17E7C1A3F1F7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5519261"/>
                    <a:ext cx="21971000" cy="8256012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lIns="50800" tIns="50800" rIns="50800" bIns="50800">
                    <a:normAutofit/>
                  </a:bodyPr>
                  <a:lstStyle>
                    <a:lvl1pPr marL="609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size, growth rate, profitability, competitive intensity, technological requirements.</a:t>
                    </a:r>
                  </a:p>
                  <a:p>
                    <a:pPr hangingPunct="1"/>
                    <a:endParaRPr lang="en-GB" dirty="0"/>
                  </a:p>
                  <a:p>
                    <a:pPr hangingPunct="1"/>
                    <a:endParaRPr lang="en-GB" dirty="0"/>
                  </a:p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share, growth rate, brand image, distribution efficiency, product quality.</a:t>
                    </a:r>
                  </a:p>
                </p:txBody>
              </p:sp>
              <p:sp>
                <p:nvSpPr>
                  <p:cNvPr id="7" name="Business Strength Factors">
                    <a:extLst>
                      <a:ext uri="{FF2B5EF4-FFF2-40B4-BE49-F238E27FC236}">
                        <a16:creationId xmlns:a16="http://schemas.microsoft.com/office/drawing/2014/main" id="{87D0958E-E28F-3B1B-77C6-5B15114DC7A6}"/>
                      </a:ext>
                    </a:extLst>
                  </p:cNvPr>
                  <p:cNvSpPr txBox="1"/>
                  <p:nvPr/>
                </p:nvSpPr>
                <p:spPr>
                  <a:xfrm>
                    <a:off x="2356062" y="8075736"/>
                    <a:ext cx="8521564" cy="86433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  </a:ext>
                  </a:extLst>
                </p:spPr>
                <p:txBody>
                  <a:bodyPr wrap="none" lIns="50800" tIns="50800" rIns="50800" bIns="50800" anchor="ctr">
                    <a:spAutoFit/>
                  </a:bodyPr>
                  <a:lstStyle>
                    <a:lvl1pPr>
                      <a:defRPr sz="5500" b="1"/>
                    </a:lvl1pPr>
                  </a:lstStyle>
                  <a:p>
                    <a:r>
                      <a:rPr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Business Strength Factors</a:t>
                    </a:r>
                  </a:p>
                </p:txBody>
              </p:sp>
            </p:grpSp>
            <p:sp>
              <p:nvSpPr>
                <p:cNvPr id="4" name="GE MATRIX EVALUATION FACTORS">
                  <a:extLst>
                    <a:ext uri="{FF2B5EF4-FFF2-40B4-BE49-F238E27FC236}">
                      <a16:creationId xmlns:a16="http://schemas.microsoft.com/office/drawing/2014/main" id="{11E905E2-100D-EE42-B915-098988219B3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030362" y="1383556"/>
                  <a:ext cx="21971000" cy="1433163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lIns="50800" tIns="50800" rIns="50800" bIns="50800">
                  <a:normAutofit/>
                </a:bodyPr>
                <a:lstStyle>
                  <a:lvl1pPr marL="0" marR="0" indent="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1pPr>
                  <a:lvl2pPr marL="0" marR="0" indent="457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2pPr>
                  <a:lvl3pPr marL="0" marR="0" indent="914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3pPr>
                  <a:lvl4pPr marL="0" marR="0" indent="1371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4pPr>
                  <a:lvl5pPr marL="0" marR="0" indent="18288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5pPr>
                  <a:lvl6pPr marL="0" marR="0" indent="22860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6pPr>
                  <a:lvl7pPr marL="0" marR="0" indent="2743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7pPr>
                  <a:lvl8pPr marL="0" marR="0" indent="3200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8pPr>
                  <a:lvl9pPr marL="0" marR="0" indent="3657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9pPr>
                </a:lstStyle>
                <a:p>
                  <a:pPr algn="ctr" hangingPunct="1"/>
                  <a:r>
                    <a:rPr lang="en-IN" sz="88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GE MATRIX EVALUATION FACTORS</a:t>
                  </a:r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4F1E4D5-5D9A-5B35-F689-53B591E87ABA}"/>
                </a:ext>
              </a:extLst>
            </p:cNvPr>
            <p:cNvGrpSpPr/>
            <p:nvPr/>
          </p:nvGrpSpPr>
          <p:grpSpPr>
            <a:xfrm>
              <a:off x="22883749" y="485873"/>
              <a:ext cx="24187979" cy="13765664"/>
              <a:chOff x="22859538" y="372204"/>
              <a:chExt cx="24187979" cy="1376566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C1A1927-98B6-C7E2-03DE-F377EC8B7D62}"/>
                  </a:ext>
                </a:extLst>
              </p:cNvPr>
              <p:cNvSpPr/>
              <p:nvPr/>
            </p:nvSpPr>
            <p:spPr>
              <a:xfrm>
                <a:off x="23282533" y="37220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3" name="HUL’s POSITION IN THE GE MATRIX">
                <a:extLst>
                  <a:ext uri="{FF2B5EF4-FFF2-40B4-BE49-F238E27FC236}">
                    <a16:creationId xmlns:a16="http://schemas.microsoft.com/office/drawing/2014/main" id="{75489234-992D-B33D-C6EE-E1E0841F35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859538" y="1438336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HUL’s POSITION IN THE GE MATRIX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24" name="ANALYSIS OF HUL’s SBUs">
                <a:extLst>
                  <a:ext uri="{FF2B5EF4-FFF2-40B4-BE49-F238E27FC236}">
                    <a16:creationId xmlns:a16="http://schemas.microsoft.com/office/drawing/2014/main" id="{FCA8E9FA-D08E-E7C3-B081-760D6E5001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076517" y="3147036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ANALYSIS OF HUL’s SBUs</a:t>
                </a:r>
              </a:p>
            </p:txBody>
          </p:sp>
          <p:sp>
            <p:nvSpPr>
              <p:cNvPr id="25" name="Dove, Surf Excel: strong growth and market position.…">
                <a:extLst>
                  <a:ext uri="{FF2B5EF4-FFF2-40B4-BE49-F238E27FC236}">
                    <a16:creationId xmlns:a16="http://schemas.microsoft.com/office/drawing/2014/main" id="{7A9FAB85-FD21-503C-1E6E-2D8AA42D3F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957880" y="5881856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Dove, Surf Excel: strong growth and market position.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New health products: Potential for growth, requires investment.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Certain underperforming segments that may need divestment.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30804AE-0906-5DFB-2D4F-E1552A5D3BBF}"/>
                  </a:ext>
                </a:extLst>
              </p:cNvPr>
              <p:cNvGrpSpPr/>
              <p:nvPr/>
            </p:nvGrpSpPr>
            <p:grpSpPr>
              <a:xfrm>
                <a:off x="25019426" y="4440498"/>
                <a:ext cx="10892405" cy="6085618"/>
                <a:chOff x="1268046" y="3518050"/>
                <a:chExt cx="10892405" cy="6085618"/>
              </a:xfrm>
            </p:grpSpPr>
            <p:sp>
              <p:nvSpPr>
                <p:cNvPr id="27" name="High Attractiveness/High Strength:">
                  <a:extLst>
                    <a:ext uri="{FF2B5EF4-FFF2-40B4-BE49-F238E27FC236}">
                      <a16:creationId xmlns:a16="http://schemas.microsoft.com/office/drawing/2014/main" id="{AFB82653-2F3C-F2C7-F635-E3BDA84CB4B0}"/>
                    </a:ext>
                  </a:extLst>
                </p:cNvPr>
                <p:cNvSpPr txBox="1"/>
                <p:nvPr/>
              </p:nvSpPr>
              <p:spPr>
                <a:xfrm>
                  <a:off x="1268046" y="3518050"/>
                  <a:ext cx="1089240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High Attractiveness/High Strength:</a:t>
                  </a:r>
                </a:p>
              </p:txBody>
            </p:sp>
            <p:sp>
              <p:nvSpPr>
                <p:cNvPr id="28" name="Medium Attractiveness/Strength:">
                  <a:extLst>
                    <a:ext uri="{FF2B5EF4-FFF2-40B4-BE49-F238E27FC236}">
                      <a16:creationId xmlns:a16="http://schemas.microsoft.com/office/drawing/2014/main" id="{00963A67-95B9-2580-4912-D67EDE97E0CA}"/>
                    </a:ext>
                  </a:extLst>
                </p:cNvPr>
                <p:cNvSpPr txBox="1"/>
                <p:nvPr/>
              </p:nvSpPr>
              <p:spPr>
                <a:xfrm>
                  <a:off x="1325137" y="6163314"/>
                  <a:ext cx="10618590" cy="7950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Medium Attractiveness/Strength:</a:t>
                  </a:r>
                </a:p>
              </p:txBody>
            </p:sp>
            <p:sp>
              <p:nvSpPr>
                <p:cNvPr id="29" name="Low Attractiveness/Strength:">
                  <a:extLst>
                    <a:ext uri="{FF2B5EF4-FFF2-40B4-BE49-F238E27FC236}">
                      <a16:creationId xmlns:a16="http://schemas.microsoft.com/office/drawing/2014/main" id="{7BE0FEB3-F937-113B-E7EC-E2B49EB1F7BC}"/>
                    </a:ext>
                  </a:extLst>
                </p:cNvPr>
                <p:cNvSpPr txBox="1"/>
                <p:nvPr/>
              </p:nvSpPr>
              <p:spPr>
                <a:xfrm>
                  <a:off x="1291743" y="8753179"/>
                  <a:ext cx="921085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Low Attractiveness/Strength:</a:t>
                  </a:r>
                </a:p>
              </p:txBody>
            </p:sp>
          </p:grp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3A8F4C3-F9A9-E82E-D35B-EB11CD5A552C}"/>
                </a:ext>
              </a:extLst>
            </p:cNvPr>
            <p:cNvGrpSpPr/>
            <p:nvPr/>
          </p:nvGrpSpPr>
          <p:grpSpPr>
            <a:xfrm>
              <a:off x="43349357" y="386577"/>
              <a:ext cx="23777590" cy="13311470"/>
              <a:chOff x="43325146" y="272908"/>
              <a:chExt cx="23777590" cy="1331147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E5494BE-2B47-CBFC-18F7-08BD02BE19A7}"/>
                  </a:ext>
                </a:extLst>
              </p:cNvPr>
              <p:cNvSpPr/>
              <p:nvPr/>
            </p:nvSpPr>
            <p:spPr>
              <a:xfrm>
                <a:off x="44395935" y="272908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1" name="STRATEGIC RECOMMENDATIONS FROM GE MATRIX">
                <a:extLst>
                  <a:ext uri="{FF2B5EF4-FFF2-40B4-BE49-F238E27FC236}">
                    <a16:creationId xmlns:a16="http://schemas.microsoft.com/office/drawing/2014/main" id="{53DA35BB-AE83-C172-7896-C2729BAAE9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325146" y="1414033"/>
                <a:ext cx="23431500" cy="16891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Autofit/>
              </a:bodyPr>
              <a:lstStyle>
                <a:lvl1pPr marL="0" marR="0" indent="0" algn="l" defTabSz="1999437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969" b="1" i="0" u="none" strike="noStrike" cap="none" spc="-139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STRATEGIC RECOMMENDATIONS FROM </a:t>
                </a:r>
                <a:b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</a:br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GE MATRIX 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2" name="Investment Recommendations">
                <a:extLst>
                  <a:ext uri="{FF2B5EF4-FFF2-40B4-BE49-F238E27FC236}">
                    <a16:creationId xmlns:a16="http://schemas.microsoft.com/office/drawing/2014/main" id="{13B81DC0-BFB1-BF44-DE04-93233E8568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770845" y="3823801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Investment Recommendations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3" name="Invest further in SBUs that show high attractiveness and strength.…">
                <a:extLst>
                  <a:ext uri="{FF2B5EF4-FFF2-40B4-BE49-F238E27FC236}">
                    <a16:creationId xmlns:a16="http://schemas.microsoft.com/office/drawing/2014/main" id="{FDB5C092-5BC1-34EA-CEB2-ACCC59B562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131735" y="5328367"/>
                <a:ext cx="21971001" cy="82560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 further in SBUs that show high attractiveness and strength.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Selective investment in medium attractiveness/strength areas based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on potential.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Consider harvesting or divesting low attractiveness/strength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segments to optimize resource allocation.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DC6DD117-532B-BD40-381B-01CAE60ADA10}"/>
                </a:ext>
              </a:extLst>
            </p:cNvPr>
            <p:cNvGrpSpPr/>
            <p:nvPr/>
          </p:nvGrpSpPr>
          <p:grpSpPr>
            <a:xfrm>
              <a:off x="65035833" y="450343"/>
              <a:ext cx="23328119" cy="13529303"/>
              <a:chOff x="65011622" y="336674"/>
              <a:chExt cx="23328119" cy="1352930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2CDE70B0-01D8-BDA2-15AF-0DF2D746769E}"/>
                  </a:ext>
                </a:extLst>
              </p:cNvPr>
              <p:cNvSpPr/>
              <p:nvPr/>
            </p:nvSpPr>
            <p:spPr>
              <a:xfrm>
                <a:off x="65523028" y="33667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5" name="FINANCIAL PERFORMANCE OVERVIEW">
                <a:extLst>
                  <a:ext uri="{FF2B5EF4-FFF2-40B4-BE49-F238E27FC236}">
                    <a16:creationId xmlns:a16="http://schemas.microsoft.com/office/drawing/2014/main" id="{0CEEBB2B-5825-19A0-2B23-2B55CAC983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011622" y="2082065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FINANCIAL PERFORMANCE OVERVIEW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6" name="Key Metrics">
                <a:extLst>
                  <a:ext uri="{FF2B5EF4-FFF2-40B4-BE49-F238E27FC236}">
                    <a16:creationId xmlns:a16="http://schemas.microsoft.com/office/drawing/2014/main" id="{5313AAF2-660A-2123-BC53-9495C910E6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3777022"/>
                <a:ext cx="21971000" cy="9347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Key Metrics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7" name="REVENUE TRENDS: Consistent growth driven by strong brands.…">
                <a:extLst>
                  <a:ext uri="{FF2B5EF4-FFF2-40B4-BE49-F238E27FC236}">
                    <a16:creationId xmlns:a16="http://schemas.microsoft.com/office/drawing/2014/main" id="{9B591802-390A-F59B-5B68-2C074EEBA31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5609965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REVENUE TRENDS: Consistent growth driven by strong brands.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PORFITABILITY: Healthy margins, particularly in cash cow segments.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MARKET SHARE ANALYSIS: Dominance in several product categories.</a:t>
                </a: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C0518CD3-C968-5DAE-AEB2-1A918FCE6A31}"/>
                </a:ext>
              </a:extLst>
            </p:cNvPr>
            <p:cNvGrpSpPr/>
            <p:nvPr/>
          </p:nvGrpSpPr>
          <p:grpSpPr>
            <a:xfrm>
              <a:off x="86051701" y="386577"/>
              <a:ext cx="24247015" cy="12582630"/>
              <a:chOff x="996968" y="676961"/>
              <a:chExt cx="24247015" cy="12582630"/>
            </a:xfrm>
          </p:grpSpPr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4DDFF8D8-82CE-DAE2-8A99-63D3D195437B}"/>
                  </a:ext>
                </a:extLst>
              </p:cNvPr>
              <p:cNvSpPr/>
              <p:nvPr/>
            </p:nvSpPr>
            <p:spPr>
              <a:xfrm>
                <a:off x="1730237" y="676961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19" name="FUTURE OUTLOOK FOR HUL">
                <a:extLst>
                  <a:ext uri="{FF2B5EF4-FFF2-40B4-BE49-F238E27FC236}">
                    <a16:creationId xmlns:a16="http://schemas.microsoft.com/office/drawing/2014/main" id="{9EA06B73-36DD-DC1F-F98F-4A954B4E1E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6968" y="1843050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FUTURE OUTLOOK FOR HUL</a:t>
                </a:r>
              </a:p>
            </p:txBody>
          </p:sp>
          <p:sp>
            <p:nvSpPr>
              <p:cNvPr id="220" name="Growing consumer demand for sustainable and health-focused products.…">
                <a:extLst>
                  <a:ext uri="{FF2B5EF4-FFF2-40B4-BE49-F238E27FC236}">
                    <a16:creationId xmlns:a16="http://schemas.microsoft.com/office/drawing/2014/main" id="{F8E05A23-8963-5FA1-3E64-7A921C30DFC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72983" y="3768698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Growing consumer demand for sustainable and health-focused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products.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Increasing penetration of digital and e-commerce platforms</a:t>
                </a:r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0" indent="0" hangingPunct="1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Innovations in product offerings (e.g., natural ingredients, health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foods).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Expansion into new geographic markets.</a:t>
                </a:r>
              </a:p>
            </p:txBody>
          </p:sp>
          <p:sp>
            <p:nvSpPr>
              <p:cNvPr id="221" name="Growth Opportunities">
                <a:extLst>
                  <a:ext uri="{FF2B5EF4-FFF2-40B4-BE49-F238E27FC236}">
                    <a16:creationId xmlns:a16="http://schemas.microsoft.com/office/drawing/2014/main" id="{20431627-83E5-9C11-9BD3-5DE7E5F0263F}"/>
                  </a:ext>
                </a:extLst>
              </p:cNvPr>
              <p:cNvSpPr txBox="1"/>
              <p:nvPr/>
            </p:nvSpPr>
            <p:spPr>
              <a:xfrm>
                <a:off x="2537550" y="7586192"/>
                <a:ext cx="7021153" cy="86433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r>
                  <a:rPr sz="5500" b="1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Growth Opportunities</a:t>
                </a:r>
                <a:r>
                  <a:rPr sz="55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</a:t>
                </a:r>
              </a:p>
            </p:txBody>
          </p:sp>
        </p:grpSp>
      </p:grpSp>
      <p:pic>
        <p:nvPicPr>
          <p:cNvPr id="211" name="pasted-movie.png" descr="pasted-movie.png">
            <a:extLst>
              <a:ext uri="{FF2B5EF4-FFF2-40B4-BE49-F238E27FC236}">
                <a16:creationId xmlns:a16="http://schemas.microsoft.com/office/drawing/2014/main" id="{1EC2CCF1-2991-C381-ED12-9081B1CFC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816" y="-11527719"/>
            <a:ext cx="12364546" cy="7989398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">
            <a:extLst>
              <a:ext uri="{FF2B5EF4-FFF2-40B4-BE49-F238E27FC236}">
                <a16:creationId xmlns:a16="http://schemas.microsoft.com/office/drawing/2014/main" id="{CB491713-CE07-A722-2CF9-474140F2C505}"/>
              </a:ext>
            </a:extLst>
          </p:cNvPr>
          <p:cNvSpPr txBox="1"/>
          <p:nvPr/>
        </p:nvSpPr>
        <p:spPr>
          <a:xfrm>
            <a:off x="11576151" y="940084"/>
            <a:ext cx="12480771" cy="1183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</a:t>
            </a:r>
          </a:p>
          <a:p>
            <a:endParaRPr/>
          </a:p>
          <a:p>
            <a:endParaRPr/>
          </a:p>
        </p:txBody>
      </p:sp>
      <p:sp>
        <p:nvSpPr>
          <p:cNvPr id="206" name="GE MULTIFACTOR PORTFOLIO MATRIX OVERVIEW">
            <a:extLst>
              <a:ext uri="{FF2B5EF4-FFF2-40B4-BE49-F238E27FC236}">
                <a16:creationId xmlns:a16="http://schemas.microsoft.com/office/drawing/2014/main" id="{73DB9634-8833-F550-AC56-916B49FABD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96928" y="146496"/>
            <a:ext cx="23226736" cy="93477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  <p:txBody>
          <a:bodyPr>
            <a:noAutofit/>
          </a:bodyPr>
          <a:lstStyle>
            <a:lvl1pPr defTabSz="2072588">
              <a:defRPr sz="7225" spc="-144"/>
            </a:lvl1pPr>
          </a:lstStyle>
          <a:p>
            <a:pPr algn="ctr"/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GE MULTIFACTOR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PORTFOLIO MATRIX </a:t>
            </a:r>
            <a:br>
              <a:rPr lang="en-GB"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</a:br>
            <a:r>
              <a:rPr sz="5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12000"/>
                    </a:srgbClr>
                  </a:outerShdw>
                </a:effectLst>
                <a:latin typeface="Bahnschrift SemiBold" panose="020B0502040204020203" pitchFamily="34" charset="0"/>
              </a:rPr>
              <a:t>OVERVIEW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9CF0872-BFD8-D3E0-5305-594D16A39C22}"/>
              </a:ext>
            </a:extLst>
          </p:cNvPr>
          <p:cNvGrpSpPr/>
          <p:nvPr/>
        </p:nvGrpSpPr>
        <p:grpSpPr>
          <a:xfrm>
            <a:off x="-6511358" y="-1556351"/>
            <a:ext cx="37826303" cy="16423836"/>
            <a:chOff x="-3118792" y="-1594995"/>
            <a:chExt cx="29361152" cy="16574685"/>
          </a:xfrm>
          <a:solidFill>
            <a:srgbClr val="B8DAE7"/>
          </a:solidFill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1AAAB11-C121-5109-1C50-D205CE90AB37}"/>
                </a:ext>
              </a:extLst>
            </p:cNvPr>
            <p:cNvSpPr/>
            <p:nvPr/>
          </p:nvSpPr>
          <p:spPr>
            <a:xfrm>
              <a:off x="-2763916" y="-1594995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D0AAA30-AE73-0C39-5E4C-5BF8B5F061D7}"/>
                </a:ext>
              </a:extLst>
            </p:cNvPr>
            <p:cNvSpPr/>
            <p:nvPr/>
          </p:nvSpPr>
          <p:spPr>
            <a:xfrm>
              <a:off x="-3118792" y="12141141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2489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70141-73EC-81D4-DA4F-8F7346A91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96733FA-1EDD-E769-1BC8-04C78162CE88}"/>
              </a:ext>
            </a:extLst>
          </p:cNvPr>
          <p:cNvGrpSpPr/>
          <p:nvPr/>
        </p:nvGrpSpPr>
        <p:grpSpPr>
          <a:xfrm>
            <a:off x="-83207969" y="450411"/>
            <a:ext cx="108486470" cy="13864960"/>
            <a:chOff x="1812246" y="386577"/>
            <a:chExt cx="108486470" cy="1386496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DEAACC6-F66D-3E34-4226-76FBFA5166E8}"/>
                </a:ext>
              </a:extLst>
            </p:cNvPr>
            <p:cNvGrpSpPr/>
            <p:nvPr/>
          </p:nvGrpSpPr>
          <p:grpSpPr>
            <a:xfrm>
              <a:off x="1812246" y="582171"/>
              <a:ext cx="20504462" cy="12692483"/>
              <a:chOff x="1788035" y="468502"/>
              <a:chExt cx="20504462" cy="1269248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78ED867-D2B8-CCB8-6A0A-172621B8DF8A}"/>
                  </a:ext>
                </a:extLst>
              </p:cNvPr>
              <p:cNvSpPr/>
              <p:nvPr/>
            </p:nvSpPr>
            <p:spPr>
              <a:xfrm>
                <a:off x="1788035" y="468502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AAF7F40C-D328-236A-2726-7ADF7CFF507E}"/>
                  </a:ext>
                </a:extLst>
              </p:cNvPr>
              <p:cNvGrpSpPr/>
              <p:nvPr/>
            </p:nvGrpSpPr>
            <p:grpSpPr>
              <a:xfrm>
                <a:off x="2235270" y="1790023"/>
                <a:ext cx="19594197" cy="11370962"/>
                <a:chOff x="1030362" y="1383556"/>
                <a:chExt cx="22515476" cy="12410566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AD604A76-6AFD-56A9-35E4-C076E23BF53C}"/>
                    </a:ext>
                  </a:extLst>
                </p:cNvPr>
                <p:cNvGrpSpPr/>
                <p:nvPr/>
              </p:nvGrpSpPr>
              <p:grpSpPr>
                <a:xfrm>
                  <a:off x="1517900" y="3515593"/>
                  <a:ext cx="22027938" cy="10278529"/>
                  <a:chOff x="2356062" y="3496744"/>
                  <a:chExt cx="22027938" cy="10278529"/>
                </a:xfrm>
              </p:grpSpPr>
              <p:sp>
                <p:nvSpPr>
                  <p:cNvPr id="5" name="Industry Attractiveness factors">
                    <a:extLst>
                      <a:ext uri="{FF2B5EF4-FFF2-40B4-BE49-F238E27FC236}">
                        <a16:creationId xmlns:a16="http://schemas.microsoft.com/office/drawing/2014/main" id="{5BAD3A3B-D809-3850-CFE5-E094157D37C4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3496744"/>
                    <a:ext cx="21971000" cy="93477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lIns="45719" tIns="45719" rIns="45719" bIns="45719">
                    <a:normAutofit lnSpcReduction="10000"/>
                  </a:bodyPr>
                  <a:lstStyle>
                    <a:lvl1pPr marL="0" marR="0" indent="0" algn="l" defTabSz="825500" rtl="0" latinLnBrk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5500" b="1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IN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Industry Attractiveness factors</a:t>
                    </a:r>
                  </a:p>
                </p:txBody>
              </p:sp>
              <p:sp>
                <p:nvSpPr>
                  <p:cNvPr id="6" name="Market size, growth rate, profitability, competitive intensity, technological requirements.…">
                    <a:extLst>
                      <a:ext uri="{FF2B5EF4-FFF2-40B4-BE49-F238E27FC236}">
                        <a16:creationId xmlns:a16="http://schemas.microsoft.com/office/drawing/2014/main" id="{8E9F213D-9159-0982-DC2F-17E7C1A3F1F7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413000" y="5519261"/>
                    <a:ext cx="21971000" cy="8256012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lIns="50800" tIns="50800" rIns="50800" bIns="50800">
                    <a:normAutofit/>
                  </a:bodyPr>
                  <a:lstStyle>
                    <a:lvl1pPr marL="609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1pPr>
                    <a:lvl2pPr marL="1219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2pPr>
                    <a:lvl3pPr marL="1828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3pPr>
                    <a:lvl4pPr marL="2438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4pPr>
                    <a:lvl5pPr marL="30480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5pPr>
                    <a:lvl6pPr marL="36576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6pPr>
                    <a:lvl7pPr marL="42672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7pPr>
                    <a:lvl8pPr marL="48768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8pPr>
                    <a:lvl9pPr marL="5486400" marR="0" indent="-609600" algn="l" defTabSz="2438338" rtl="0" latinLnBrk="0">
                      <a:lnSpc>
                        <a:spcPct val="90000"/>
                      </a:lnSpc>
                      <a:spcBef>
                        <a:spcPts val="4500"/>
                      </a:spcBef>
                      <a:spcAft>
                        <a:spcPts val="0"/>
                      </a:spcAft>
                      <a:buClrTx/>
                      <a:buSzPct val="123000"/>
                      <a:buFontTx/>
                      <a:buChar char="•"/>
                      <a:tabLst/>
                      <a:defRPr sz="48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+mn-lt"/>
                        <a:ea typeface="+mn-ea"/>
                        <a:cs typeface="+mn-cs"/>
                        <a:sym typeface="Helvetica Neue"/>
                      </a:defRPr>
                    </a:lvl9pPr>
                  </a:lstStyle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size, growth rate, profitability, competitive intensity, technological requirements.</a:t>
                    </a:r>
                  </a:p>
                  <a:p>
                    <a:pPr hangingPunct="1"/>
                    <a:endParaRPr lang="en-GB" dirty="0"/>
                  </a:p>
                  <a:p>
                    <a:pPr hangingPunct="1"/>
                    <a:endParaRPr lang="en-GB" dirty="0"/>
                  </a:p>
                  <a:p>
                    <a:pPr hangingPunct="1"/>
                    <a:r>
                      <a:rPr lang="en-GB"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Market share, growth rate, brand image, distribution efficiency, product quality.</a:t>
                    </a:r>
                  </a:p>
                </p:txBody>
              </p:sp>
              <p:sp>
                <p:nvSpPr>
                  <p:cNvPr id="7" name="Business Strength Factors">
                    <a:extLst>
                      <a:ext uri="{FF2B5EF4-FFF2-40B4-BE49-F238E27FC236}">
                        <a16:creationId xmlns:a16="http://schemas.microsoft.com/office/drawing/2014/main" id="{87D0958E-E28F-3B1B-77C6-5B15114DC7A6}"/>
                      </a:ext>
                    </a:extLst>
                  </p:cNvPr>
                  <p:cNvSpPr txBox="1"/>
                  <p:nvPr/>
                </p:nvSpPr>
                <p:spPr>
                  <a:xfrm>
                    <a:off x="2356062" y="8075736"/>
                    <a:ext cx="8521564" cy="864339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none" lIns="50800" tIns="50800" rIns="50800" bIns="50800" anchor="ctr">
                    <a:spAutoFit/>
                  </a:bodyPr>
                  <a:lstStyle>
                    <a:lvl1pPr>
                      <a:defRPr sz="5500" b="1"/>
                    </a:lvl1pPr>
                  </a:lstStyle>
                  <a:p>
                    <a:r>
                      <a:rPr dirty="0">
                        <a:solidFill>
                          <a:schemeClr val="bg1"/>
                        </a:solidFill>
                        <a:latin typeface="Bahnschrift SemiBold" panose="020B0502040204020203" pitchFamily="34" charset="0"/>
                      </a:rPr>
                      <a:t>Business Strength Factors</a:t>
                    </a:r>
                  </a:p>
                </p:txBody>
              </p:sp>
            </p:grpSp>
            <p:sp>
              <p:nvSpPr>
                <p:cNvPr id="4" name="GE MATRIX EVALUATION FACTORS">
                  <a:extLst>
                    <a:ext uri="{FF2B5EF4-FFF2-40B4-BE49-F238E27FC236}">
                      <a16:creationId xmlns:a16="http://schemas.microsoft.com/office/drawing/2014/main" id="{11E905E2-100D-EE42-B915-098988219B3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030362" y="1383556"/>
                  <a:ext cx="21971000" cy="1433163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lIns="50800" tIns="50800" rIns="50800" bIns="50800">
                  <a:normAutofit/>
                </a:bodyPr>
                <a:lstStyle>
                  <a:lvl1pPr marL="0" marR="0" indent="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1pPr>
                  <a:lvl2pPr marL="0" marR="0" indent="457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2pPr>
                  <a:lvl3pPr marL="0" marR="0" indent="914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3pPr>
                  <a:lvl4pPr marL="0" marR="0" indent="1371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4pPr>
                  <a:lvl5pPr marL="0" marR="0" indent="18288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5pPr>
                  <a:lvl6pPr marL="0" marR="0" indent="22860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6pPr>
                  <a:lvl7pPr marL="0" marR="0" indent="27432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7pPr>
                  <a:lvl8pPr marL="0" marR="0" indent="32004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8pPr>
                  <a:lvl9pPr marL="0" marR="0" indent="3657600" algn="l" defTabSz="2438338" rtl="0" latinLnBrk="0">
                    <a:lnSpc>
                      <a:spcPct val="8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8500" b="1" i="0" u="none" strike="noStrike" cap="none" spc="-170" baseline="0">
                      <a:solidFill>
                        <a:srgbClr val="000000"/>
                      </a:solidFill>
                      <a:uFillTx/>
                      <a:latin typeface="+mn-lt"/>
                      <a:ea typeface="+mn-ea"/>
                      <a:cs typeface="+mn-cs"/>
                      <a:sym typeface="Helvetica Neue"/>
                    </a:defRPr>
                  </a:lvl9pPr>
                </a:lstStyle>
                <a:p>
                  <a:pPr algn="ctr" hangingPunct="1"/>
                  <a:r>
                    <a:rPr lang="en-IN" sz="88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GE MATRIX EVALUATION FACTORS</a:t>
                  </a:r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4F1E4D5-5D9A-5B35-F689-53B591E87ABA}"/>
                </a:ext>
              </a:extLst>
            </p:cNvPr>
            <p:cNvGrpSpPr/>
            <p:nvPr/>
          </p:nvGrpSpPr>
          <p:grpSpPr>
            <a:xfrm>
              <a:off x="22883749" y="485873"/>
              <a:ext cx="24187979" cy="13765664"/>
              <a:chOff x="22859538" y="372204"/>
              <a:chExt cx="24187979" cy="1376566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C1A1927-98B6-C7E2-03DE-F377EC8B7D62}"/>
                  </a:ext>
                </a:extLst>
              </p:cNvPr>
              <p:cNvSpPr/>
              <p:nvPr/>
            </p:nvSpPr>
            <p:spPr>
              <a:xfrm>
                <a:off x="23282533" y="37220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3" name="HUL’s POSITION IN THE GE MATRIX">
                <a:extLst>
                  <a:ext uri="{FF2B5EF4-FFF2-40B4-BE49-F238E27FC236}">
                    <a16:creationId xmlns:a16="http://schemas.microsoft.com/office/drawing/2014/main" id="{75489234-992D-B33D-C6EE-E1E0841F35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859538" y="1438336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HUL’s POSITION IN THE GE MATRIX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24" name="ANALYSIS OF HUL’s SBUs">
                <a:extLst>
                  <a:ext uri="{FF2B5EF4-FFF2-40B4-BE49-F238E27FC236}">
                    <a16:creationId xmlns:a16="http://schemas.microsoft.com/office/drawing/2014/main" id="{FCA8E9FA-D08E-E7C3-B081-760D6E5001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076517" y="3147036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ANALYSIS OF HUL’s SBUs</a:t>
                </a:r>
              </a:p>
            </p:txBody>
          </p:sp>
          <p:sp>
            <p:nvSpPr>
              <p:cNvPr id="25" name="Dove, Surf Excel: strong growth and market position.…">
                <a:extLst>
                  <a:ext uri="{FF2B5EF4-FFF2-40B4-BE49-F238E27FC236}">
                    <a16:creationId xmlns:a16="http://schemas.microsoft.com/office/drawing/2014/main" id="{7A9FAB85-FD21-503C-1E6E-2D8AA42D3F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957880" y="5881856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Dove, Surf Excel: strong growth and market position.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New health products: Potential for growth, requires investment.</a:t>
                </a:r>
              </a:p>
              <a:p>
                <a:pPr hangingPunct="1"/>
                <a:endParaRPr lang="en-US"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Certain underperforming segments that may need divestment.</a:t>
                </a:r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30804AE-0906-5DFB-2D4F-E1552A5D3BBF}"/>
                  </a:ext>
                </a:extLst>
              </p:cNvPr>
              <p:cNvGrpSpPr/>
              <p:nvPr/>
            </p:nvGrpSpPr>
            <p:grpSpPr>
              <a:xfrm>
                <a:off x="25019426" y="4440498"/>
                <a:ext cx="10892405" cy="6085618"/>
                <a:chOff x="1268046" y="3518050"/>
                <a:chExt cx="10892405" cy="6085618"/>
              </a:xfrm>
            </p:grpSpPr>
            <p:sp>
              <p:nvSpPr>
                <p:cNvPr id="27" name="High Attractiveness/High Strength:">
                  <a:extLst>
                    <a:ext uri="{FF2B5EF4-FFF2-40B4-BE49-F238E27FC236}">
                      <a16:creationId xmlns:a16="http://schemas.microsoft.com/office/drawing/2014/main" id="{AFB82653-2F3C-F2C7-F635-E3BDA84CB4B0}"/>
                    </a:ext>
                  </a:extLst>
                </p:cNvPr>
                <p:cNvSpPr txBox="1"/>
                <p:nvPr/>
              </p:nvSpPr>
              <p:spPr>
                <a:xfrm>
                  <a:off x="1268046" y="3518050"/>
                  <a:ext cx="1089240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High Attractiveness/High Strength:</a:t>
                  </a:r>
                </a:p>
              </p:txBody>
            </p:sp>
            <p:sp>
              <p:nvSpPr>
                <p:cNvPr id="28" name="Medium Attractiveness/Strength:">
                  <a:extLst>
                    <a:ext uri="{FF2B5EF4-FFF2-40B4-BE49-F238E27FC236}">
                      <a16:creationId xmlns:a16="http://schemas.microsoft.com/office/drawing/2014/main" id="{00963A67-95B9-2580-4912-D67EDE97E0CA}"/>
                    </a:ext>
                  </a:extLst>
                </p:cNvPr>
                <p:cNvSpPr txBox="1"/>
                <p:nvPr/>
              </p:nvSpPr>
              <p:spPr>
                <a:xfrm>
                  <a:off x="1325137" y="6163314"/>
                  <a:ext cx="10618590" cy="7950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dirty="0">
                      <a:solidFill>
                        <a:schemeClr val="bg1"/>
                      </a:solidFill>
                    </a:rPr>
                    <a:t>Medium Attractiveness/Strength:</a:t>
                  </a:r>
                </a:p>
              </p:txBody>
            </p:sp>
            <p:sp>
              <p:nvSpPr>
                <p:cNvPr id="29" name="Low Attractiveness/Strength:">
                  <a:extLst>
                    <a:ext uri="{FF2B5EF4-FFF2-40B4-BE49-F238E27FC236}">
                      <a16:creationId xmlns:a16="http://schemas.microsoft.com/office/drawing/2014/main" id="{7BE0FEB3-F937-113B-E7EC-E2B49EB1F7BC}"/>
                    </a:ext>
                  </a:extLst>
                </p:cNvPr>
                <p:cNvSpPr txBox="1"/>
                <p:nvPr/>
              </p:nvSpPr>
              <p:spPr>
                <a:xfrm>
                  <a:off x="1291743" y="8753179"/>
                  <a:ext cx="9210855" cy="850489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  </a:ext>
                </a:extLst>
              </p:spPr>
              <p:txBody>
                <a:bodyPr wrap="none" lIns="50800" tIns="50800" rIns="50800" bIns="50800" anchor="ctr">
                  <a:spAutoFit/>
                </a:bodyPr>
                <a:lstStyle>
                  <a:lvl1pPr>
                    <a:defRPr sz="5000" b="1" i="1"/>
                  </a:lvl1pPr>
                </a:lstStyle>
                <a:p>
                  <a:r>
                    <a:rPr sz="5400" dirty="0">
                      <a:solidFill>
                        <a:schemeClr val="bg1"/>
                      </a:solidFill>
                      <a:latin typeface="Bahnschrift SemiBold" panose="020B0502040204020203" pitchFamily="34" charset="0"/>
                    </a:rPr>
                    <a:t>Low Attractiveness/Strength:</a:t>
                  </a:r>
                </a:p>
              </p:txBody>
            </p:sp>
          </p:grp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3A8F4C3-F9A9-E82E-D35B-EB11CD5A552C}"/>
                </a:ext>
              </a:extLst>
            </p:cNvPr>
            <p:cNvGrpSpPr/>
            <p:nvPr/>
          </p:nvGrpSpPr>
          <p:grpSpPr>
            <a:xfrm>
              <a:off x="43349357" y="386577"/>
              <a:ext cx="23777590" cy="13311470"/>
              <a:chOff x="43325146" y="272908"/>
              <a:chExt cx="23777590" cy="1331147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E5494BE-2B47-CBFC-18F7-08BD02BE19A7}"/>
                  </a:ext>
                </a:extLst>
              </p:cNvPr>
              <p:cNvSpPr/>
              <p:nvPr/>
            </p:nvSpPr>
            <p:spPr>
              <a:xfrm>
                <a:off x="44395935" y="272908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1" name="STRATEGIC RECOMMENDATIONS FROM GE MATRIX">
                <a:extLst>
                  <a:ext uri="{FF2B5EF4-FFF2-40B4-BE49-F238E27FC236}">
                    <a16:creationId xmlns:a16="http://schemas.microsoft.com/office/drawing/2014/main" id="{53DA35BB-AE83-C172-7896-C2729BAAE9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325146" y="1414033"/>
                <a:ext cx="23431500" cy="16891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Autofit/>
              </a:bodyPr>
              <a:lstStyle>
                <a:lvl1pPr marL="0" marR="0" indent="0" algn="l" defTabSz="1999437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6969" b="1" i="0" u="none" strike="noStrike" cap="none" spc="-139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STRATEGIC RECOMMENDATIONS FROM </a:t>
                </a:r>
                <a:b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</a:br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GE MATRIX 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2" name="Investment Recommendations">
                <a:extLst>
                  <a:ext uri="{FF2B5EF4-FFF2-40B4-BE49-F238E27FC236}">
                    <a16:creationId xmlns:a16="http://schemas.microsoft.com/office/drawing/2014/main" id="{13B81DC0-BFB1-BF44-DE04-93233E8568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770845" y="3823801"/>
                <a:ext cx="21971000" cy="9347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Investment Recommendations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3" name="Invest further in SBUs that show high attractiveness and strength.…">
                <a:extLst>
                  <a:ext uri="{FF2B5EF4-FFF2-40B4-BE49-F238E27FC236}">
                    <a16:creationId xmlns:a16="http://schemas.microsoft.com/office/drawing/2014/main" id="{FDB5C092-5BC1-34EA-CEB2-ACCC59B562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131735" y="5328367"/>
                <a:ext cx="21971001" cy="82560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Invest further in SBUs that show high attractiveness and strength.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Selective investment in medium attractiveness/strength areas based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on potential.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Consider harvesting or divesting low attractiveness/strength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 segments to optimize resource allocation.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DC6DD117-532B-BD40-381B-01CAE60ADA10}"/>
                </a:ext>
              </a:extLst>
            </p:cNvPr>
            <p:cNvGrpSpPr/>
            <p:nvPr/>
          </p:nvGrpSpPr>
          <p:grpSpPr>
            <a:xfrm>
              <a:off x="65035833" y="450343"/>
              <a:ext cx="23328119" cy="13529303"/>
              <a:chOff x="65011622" y="336674"/>
              <a:chExt cx="23328119" cy="1352930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2CDE70B0-01D8-BDA2-15AF-0DF2D746769E}"/>
                  </a:ext>
                </a:extLst>
              </p:cNvPr>
              <p:cNvSpPr/>
              <p:nvPr/>
            </p:nvSpPr>
            <p:spPr>
              <a:xfrm>
                <a:off x="65523028" y="336674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35" name="FINANCIAL PERFORMANCE OVERVIEW">
                <a:extLst>
                  <a:ext uri="{FF2B5EF4-FFF2-40B4-BE49-F238E27FC236}">
                    <a16:creationId xmlns:a16="http://schemas.microsoft.com/office/drawing/2014/main" id="{0CEEBB2B-5825-19A0-2B23-2B55CAC983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011622" y="2082065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FINANCIAL PERFORMANCE OVERVIEW</a:t>
                </a:r>
                <a:endParaRPr lang="en-IN" sz="8800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6" name="Key Metrics">
                <a:extLst>
                  <a:ext uri="{FF2B5EF4-FFF2-40B4-BE49-F238E27FC236}">
                    <a16:creationId xmlns:a16="http://schemas.microsoft.com/office/drawing/2014/main" id="{5313AAF2-660A-2123-BC53-9495C910E6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3777022"/>
                <a:ext cx="21971000" cy="93477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45719" tIns="45719" rIns="45719" bIns="45719">
                <a:normAutofit/>
              </a:bodyPr>
              <a:lstStyle>
                <a:lvl1pPr marL="0" marR="0" indent="0" algn="l" defTabSz="825500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5500" b="1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IN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Key Metrics</a:t>
                </a:r>
                <a:endParaRPr lang="en-IN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</p:txBody>
          </p:sp>
          <p:sp>
            <p:nvSpPr>
              <p:cNvPr id="37" name="REVENUE TRENDS: Consistent growth driven by strong brands.…">
                <a:extLst>
                  <a:ext uri="{FF2B5EF4-FFF2-40B4-BE49-F238E27FC236}">
                    <a16:creationId xmlns:a16="http://schemas.microsoft.com/office/drawing/2014/main" id="{9B591802-390A-F59B-5B68-2C074EEBA31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368741" y="5609965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REVENUE TRENDS: Consistent growth driven by strong brands.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PORFITABILITY: Healthy margins, particularly in cash cow segments.</a:t>
                </a:r>
              </a:p>
              <a:p>
                <a:pPr hangingPunct="1"/>
                <a:endParaRPr lang="en-US" dirty="0">
                  <a:solidFill>
                    <a:schemeClr val="bg1"/>
                  </a:solidFill>
                  <a:latin typeface="Bahnschrift SemiBold" panose="020B0502040204020203" pitchFamily="34" charset="0"/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MARKET SHARE ANALYSIS: Dominance in several product categories.</a:t>
                </a: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C0518CD3-C968-5DAE-AEB2-1A918FCE6A31}"/>
                </a:ext>
              </a:extLst>
            </p:cNvPr>
            <p:cNvGrpSpPr/>
            <p:nvPr/>
          </p:nvGrpSpPr>
          <p:grpSpPr>
            <a:xfrm>
              <a:off x="86051701" y="386577"/>
              <a:ext cx="24247015" cy="12582630"/>
              <a:chOff x="996968" y="676961"/>
              <a:chExt cx="24247015" cy="12582630"/>
            </a:xfrm>
          </p:grpSpPr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4DDFF8D8-82CE-DAE2-8A99-63D3D195437B}"/>
                  </a:ext>
                </a:extLst>
              </p:cNvPr>
              <p:cNvSpPr/>
              <p:nvPr/>
            </p:nvSpPr>
            <p:spPr>
              <a:xfrm>
                <a:off x="1730237" y="676961"/>
                <a:ext cx="20504462" cy="1258263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IN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219" name="FUTURE OUTLOOK FOR HUL">
                <a:extLst>
                  <a:ext uri="{FF2B5EF4-FFF2-40B4-BE49-F238E27FC236}">
                    <a16:creationId xmlns:a16="http://schemas.microsoft.com/office/drawing/2014/main" id="{9EA06B73-36DD-DC1F-F98F-4A954B4E1E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96968" y="1843050"/>
                <a:ext cx="21971000" cy="143316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0" marR="0" indent="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0" marR="0" indent="457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0" marR="0" indent="914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0" marR="0" indent="1371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0" marR="0" indent="18288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0" marR="0" indent="22860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0" marR="0" indent="27432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0" marR="0" indent="32004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0" marR="0" indent="3657600" algn="l" defTabSz="2438338" rtl="0" latinLnBrk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8500" b="1" i="0" u="none" strike="noStrike" cap="none" spc="-17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algn="ctr" hangingPunct="1"/>
                <a:r>
                  <a:rPr lang="en-IN" sz="88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FUTURE OUTLOOK FOR HUL</a:t>
                </a:r>
              </a:p>
            </p:txBody>
          </p:sp>
          <p:sp>
            <p:nvSpPr>
              <p:cNvPr id="220" name="Growing consumer demand for sustainable and health-focused products.…">
                <a:extLst>
                  <a:ext uri="{FF2B5EF4-FFF2-40B4-BE49-F238E27FC236}">
                    <a16:creationId xmlns:a16="http://schemas.microsoft.com/office/drawing/2014/main" id="{F8E05A23-8963-5FA1-3E64-7A921C30DFC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72983" y="3768698"/>
                <a:ext cx="21971000" cy="825601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>
                <a:normAutofit/>
              </a:bodyPr>
              <a:lstStyle>
                <a:lvl1pPr marL="609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1pPr>
                <a:lvl2pPr marL="1219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2pPr>
                <a:lvl3pPr marL="1828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3pPr>
                <a:lvl4pPr marL="2438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4pPr>
                <a:lvl5pPr marL="30480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5pPr>
                <a:lvl6pPr marL="36576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6pPr>
                <a:lvl7pPr marL="42672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7pPr>
                <a:lvl8pPr marL="48768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8pPr>
                <a:lvl9pPr marL="5486400" marR="0" indent="-609600" algn="l" defTabSz="2438338" rtl="0" latinLnBrk="0">
                  <a:lnSpc>
                    <a:spcPct val="90000"/>
                  </a:lnSpc>
                  <a:spcBef>
                    <a:spcPts val="4500"/>
                  </a:spcBef>
                  <a:spcAft>
                    <a:spcPts val="0"/>
                  </a:spcAft>
                  <a:buClrTx/>
                  <a:buSzPct val="123000"/>
                  <a:buFontTx/>
                  <a:buChar char="•"/>
                  <a:tabLst/>
                  <a:defRPr sz="4800" b="0" i="0" u="none" strike="noStrike" cap="none" spc="0" baseline="0">
                    <a:solidFill>
                      <a:srgbClr val="000000"/>
                    </a:solidFill>
                    <a:uFillTx/>
                    <a:latin typeface="+mn-lt"/>
                    <a:ea typeface="+mn-ea"/>
                    <a:cs typeface="+mn-cs"/>
                    <a:sym typeface="Helvetica Neue"/>
                  </a:defRPr>
                </a:lvl9pPr>
              </a:lstStyle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Growing consumer demand for sustainable and health-focused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products.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Increasing penetration of digital and e-commerce platforms</a:t>
                </a:r>
                <a:r>
                  <a:rPr lang="en-US" dirty="0">
                    <a:solidFill>
                      <a:schemeClr val="bg1"/>
                    </a:solidFill>
                  </a:rPr>
                  <a:t>.</a:t>
                </a:r>
              </a:p>
              <a:p>
                <a:pPr marL="0" indent="0" hangingPunct="1">
                  <a:buNone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Innovations in product offerings (e.g., natural ingredients, health </a:t>
                </a:r>
              </a:p>
              <a:p>
                <a:pPr marL="0" indent="0" hangingPunct="1">
                  <a:buNone/>
                </a:pPr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   foods).</a:t>
                </a:r>
              </a:p>
              <a:p>
                <a:pPr hangingPunct="1"/>
                <a:r>
                  <a:rPr lang="en-US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Expansion into new geographic markets.</a:t>
                </a:r>
              </a:p>
            </p:txBody>
          </p:sp>
          <p:sp>
            <p:nvSpPr>
              <p:cNvPr id="221" name="Growth Opportunities">
                <a:extLst>
                  <a:ext uri="{FF2B5EF4-FFF2-40B4-BE49-F238E27FC236}">
                    <a16:creationId xmlns:a16="http://schemas.microsoft.com/office/drawing/2014/main" id="{20431627-83E5-9C11-9BD3-5DE7E5F0263F}"/>
                  </a:ext>
                </a:extLst>
              </p:cNvPr>
              <p:cNvSpPr txBox="1"/>
              <p:nvPr/>
            </p:nvSpPr>
            <p:spPr>
              <a:xfrm>
                <a:off x="2537550" y="7586192"/>
                <a:ext cx="7021153" cy="86433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r>
                  <a:rPr sz="5500" b="1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Growth Opportunities</a:t>
                </a:r>
                <a:r>
                  <a:rPr sz="5500" dirty="0">
                    <a:solidFill>
                      <a:schemeClr val="bg1"/>
                    </a:solidFill>
                    <a:latin typeface="Bahnschrift SemiBold" panose="020B0502040204020203" pitchFamily="34" charset="0"/>
                  </a:rPr>
                  <a:t> </a:t>
                </a:r>
              </a:p>
            </p:txBody>
          </p:sp>
        </p:grpSp>
      </p:grpSp>
      <p:sp>
        <p:nvSpPr>
          <p:cNvPr id="210" name="Text">
            <a:extLst>
              <a:ext uri="{FF2B5EF4-FFF2-40B4-BE49-F238E27FC236}">
                <a16:creationId xmlns:a16="http://schemas.microsoft.com/office/drawing/2014/main" id="{CB491713-CE07-A722-2CF9-474140F2C505}"/>
              </a:ext>
            </a:extLst>
          </p:cNvPr>
          <p:cNvSpPr txBox="1"/>
          <p:nvPr/>
        </p:nvSpPr>
        <p:spPr>
          <a:xfrm>
            <a:off x="11576151" y="940084"/>
            <a:ext cx="12480771" cy="1183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</a:t>
            </a:r>
          </a:p>
          <a:p>
            <a:endParaRPr/>
          </a:p>
          <a:p>
            <a:endParaRPr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9CF0872-BFD8-D3E0-5305-594D16A39C22}"/>
              </a:ext>
            </a:extLst>
          </p:cNvPr>
          <p:cNvGrpSpPr/>
          <p:nvPr/>
        </p:nvGrpSpPr>
        <p:grpSpPr>
          <a:xfrm>
            <a:off x="-6511358" y="-1556351"/>
            <a:ext cx="37826303" cy="16423836"/>
            <a:chOff x="-3118792" y="-1594995"/>
            <a:chExt cx="29361152" cy="16574685"/>
          </a:xfrm>
          <a:solidFill>
            <a:srgbClr val="B8DAE7"/>
          </a:solidFill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1AAAB11-C121-5109-1C50-D205CE90AB37}"/>
                </a:ext>
              </a:extLst>
            </p:cNvPr>
            <p:cNvSpPr/>
            <p:nvPr/>
          </p:nvSpPr>
          <p:spPr>
            <a:xfrm>
              <a:off x="-2763916" y="-1594995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D0AAA30-AE73-0C39-5E4C-5BF8B5F061D7}"/>
                </a:ext>
              </a:extLst>
            </p:cNvPr>
            <p:cNvSpPr/>
            <p:nvPr/>
          </p:nvSpPr>
          <p:spPr>
            <a:xfrm>
              <a:off x="-3118792" y="12141141"/>
              <a:ext cx="29006276" cy="2838549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7104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BFBE8-FE8B-3A8D-77D3-A90D955C6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ignage of Hindustan Unilever Ltd., at its headquarters in Mumbai, India, on Tuesday, April 25, 2023. Unilever Plc's Indian unit is scheduled to...">
            <a:extLst>
              <a:ext uri="{FF2B5EF4-FFF2-40B4-BE49-F238E27FC236}">
                <a16:creationId xmlns:a16="http://schemas.microsoft.com/office/drawing/2014/main" id="{FB9597C4-4A85-F088-926B-7F6A120C96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DF29A64-D519-2A07-C8E8-F9C280D26AC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59457" y="7715653"/>
            <a:ext cx="10985502" cy="4648201"/>
          </a:xfrm>
          <a:custGeom>
            <a:avLst/>
            <a:gdLst>
              <a:gd name="connsiteX0" fmla="*/ 0 w 10985502"/>
              <a:gd name="connsiteY0" fmla="*/ 0 h 4648201"/>
              <a:gd name="connsiteX1" fmla="*/ 10985502 w 10985502"/>
              <a:gd name="connsiteY1" fmla="*/ 0 h 4648201"/>
              <a:gd name="connsiteX2" fmla="*/ 10985502 w 10985502"/>
              <a:gd name="connsiteY2" fmla="*/ 4648201 h 4648201"/>
              <a:gd name="connsiteX3" fmla="*/ 0 w 10985502"/>
              <a:gd name="connsiteY3" fmla="*/ 4648201 h 464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85502" h="4648201">
                <a:moveTo>
                  <a:pt x="0" y="0"/>
                </a:moveTo>
                <a:lnTo>
                  <a:pt x="10985502" y="0"/>
                </a:lnTo>
                <a:lnTo>
                  <a:pt x="10985502" y="4648201"/>
                </a:lnTo>
                <a:lnTo>
                  <a:pt x="0" y="4648201"/>
                </a:lnTo>
                <a:close/>
              </a:path>
            </a:pathLst>
          </a:custGeom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txBody>
          <a:bodyPr wrap="square">
            <a:noAutofit/>
          </a:bodyPr>
          <a:lstStyle>
            <a:lvl1pPr defTabSz="2389572">
              <a:defRPr sz="11368" spc="-227"/>
            </a:lvl1pPr>
          </a:lstStyle>
          <a:p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PORTFOLIO </a:t>
            </a: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ANALYSIS</a:t>
            </a:r>
            <a: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HINDUSTAN </a:t>
            </a: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UNILEVER </a:t>
            </a:r>
            <a:br>
              <a:rPr lang="en-GB"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</a:br>
            <a:r>
              <a:rPr sz="15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LIMITED</a:t>
            </a:r>
          </a:p>
        </p:txBody>
      </p:sp>
    </p:spTree>
    <p:extLst>
      <p:ext uri="{BB962C8B-B14F-4D97-AF65-F5344CB8AC3E}">
        <p14:creationId xmlns:p14="http://schemas.microsoft.com/office/powerpoint/2010/main" val="2494785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32415A-1B70-AFA5-0DF2-10CDCEBDA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7915" t="8077" r="162" b="50000"/>
          <a:stretch/>
        </p:blipFill>
        <p:spPr>
          <a:xfrm>
            <a:off x="0" y="0"/>
            <a:ext cx="24862840" cy="13716000"/>
          </a:xfrm>
          <a:prstGeom prst="rect">
            <a:avLst/>
          </a:prstGeom>
          <a:solidFill>
            <a:srgbClr val="B8DAE7"/>
          </a:solidFill>
        </p:spPr>
      </p:pic>
      <p:sp>
        <p:nvSpPr>
          <p:cNvPr id="240" name="CHALLENGES FACING HUL"/>
          <p:cNvSpPr txBox="1">
            <a:spLocks noGrp="1"/>
          </p:cNvSpPr>
          <p:nvPr>
            <p:ph type="title"/>
          </p:nvPr>
        </p:nvSpPr>
        <p:spPr>
          <a:xfrm>
            <a:off x="12807950" y="3683000"/>
            <a:ext cx="9537700" cy="63500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CHALLENGES FAC</a:t>
            </a:r>
            <a:r>
              <a:rPr lang="en-IN"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ED BY</a:t>
            </a:r>
            <a:r>
              <a:rPr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HUL</a:t>
            </a:r>
          </a:p>
        </p:txBody>
      </p:sp>
      <p:sp>
        <p:nvSpPr>
          <p:cNvPr id="241" name="Potential Risks"/>
          <p:cNvSpPr txBox="1">
            <a:spLocks noGrp="1"/>
          </p:cNvSpPr>
          <p:nvPr>
            <p:ph type="body" idx="21"/>
          </p:nvPr>
        </p:nvSpPr>
        <p:spPr>
          <a:xfrm>
            <a:off x="1790848" y="14795500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Potential Risks</a:t>
            </a:r>
          </a:p>
        </p:txBody>
      </p:sp>
      <p:sp>
        <p:nvSpPr>
          <p:cNvPr id="242" name="Economic fluctuations affecting consumer spending.…"/>
          <p:cNvSpPr txBox="1">
            <a:spLocks noGrp="1"/>
          </p:cNvSpPr>
          <p:nvPr>
            <p:ph type="body" idx="1"/>
          </p:nvPr>
        </p:nvSpPr>
        <p:spPr>
          <a:xfrm>
            <a:off x="1790848" y="16884313"/>
            <a:ext cx="21971000" cy="8256012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Economic fluctuations affecting consumer spending.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Supply chain disruptions impacting product availability.</a:t>
            </a:r>
          </a:p>
          <a:p>
            <a:pPr marL="0" indent="0">
              <a:buNone/>
            </a:pPr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Evolving regulatory landscape affecting operations.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32415A-1B70-AFA5-0DF2-10CDCEBDA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6324" t="7032" r="131" b="9422"/>
          <a:stretch/>
        </p:blipFill>
        <p:spPr>
          <a:xfrm>
            <a:off x="0" y="0"/>
            <a:ext cx="24862840" cy="13716000"/>
          </a:xfrm>
          <a:prstGeom prst="rect">
            <a:avLst/>
          </a:prstGeom>
        </p:spPr>
      </p:pic>
      <p:sp>
        <p:nvSpPr>
          <p:cNvPr id="240" name="CHALLENGES FACING HUL"/>
          <p:cNvSpPr txBox="1">
            <a:spLocks noGrp="1"/>
          </p:cNvSpPr>
          <p:nvPr>
            <p:ph type="title"/>
          </p:nvPr>
        </p:nvSpPr>
        <p:spPr>
          <a:xfrm>
            <a:off x="3549650" y="768350"/>
            <a:ext cx="15538450" cy="28321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CHALLENGES FAC</a:t>
            </a:r>
            <a:r>
              <a:rPr lang="en-IN"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ED BY</a:t>
            </a:r>
            <a:r>
              <a:rPr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HUL</a:t>
            </a:r>
          </a:p>
        </p:txBody>
      </p:sp>
      <p:sp>
        <p:nvSpPr>
          <p:cNvPr id="241" name="Potential Risks"/>
          <p:cNvSpPr txBox="1">
            <a:spLocks noGrp="1"/>
          </p:cNvSpPr>
          <p:nvPr>
            <p:ph type="body" idx="21"/>
          </p:nvPr>
        </p:nvSpPr>
        <p:spPr>
          <a:xfrm>
            <a:off x="1847998" y="3256538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Potential Risks</a:t>
            </a:r>
          </a:p>
        </p:txBody>
      </p:sp>
      <p:sp>
        <p:nvSpPr>
          <p:cNvPr id="242" name="Economic fluctuations affecting consumer spending.…"/>
          <p:cNvSpPr txBox="1">
            <a:spLocks noGrp="1"/>
          </p:cNvSpPr>
          <p:nvPr>
            <p:ph type="body" idx="1"/>
          </p:nvPr>
        </p:nvSpPr>
        <p:spPr>
          <a:xfrm>
            <a:off x="1847998" y="5345351"/>
            <a:ext cx="21971000" cy="8256012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Economic fluctuations affecting consumer spending.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Supply chain disruptions impacting product availability.</a:t>
            </a:r>
          </a:p>
          <a:p>
            <a:pPr marL="0" indent="0">
              <a:buNone/>
            </a:pPr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Evolving regulatory landscape affecting operations.</a:t>
            </a:r>
          </a:p>
        </p:txBody>
      </p:sp>
    </p:spTree>
    <p:extLst>
      <p:ext uri="{BB962C8B-B14F-4D97-AF65-F5344CB8AC3E}">
        <p14:creationId xmlns:p14="http://schemas.microsoft.com/office/powerpoint/2010/main" val="52914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creenshot 2024-10-13 at 21.20.51.png" descr="Screenshot 2024-10-13 at 21.20.51.png"/>
          <p:cNvPicPr>
            <a:picLocks noChangeAspect="1"/>
          </p:cNvPicPr>
          <p:nvPr/>
        </p:nvPicPr>
        <p:blipFill>
          <a:blip r:embed="rId2"/>
          <a:srcRect l="62264" b="67410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CONCLUSION"/>
          <p:cNvSpPr txBox="1">
            <a:spLocks noGrp="1"/>
          </p:cNvSpPr>
          <p:nvPr>
            <p:ph type="title"/>
          </p:nvPr>
        </p:nvSpPr>
        <p:spPr>
          <a:xfrm>
            <a:off x="6278561" y="5292676"/>
            <a:ext cx="19215100" cy="51689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15000" dirty="0">
                <a:solidFill>
                  <a:schemeClr val="tx1"/>
                </a:solidFill>
                <a:latin typeface="Bahnschrift SemiBold" panose="020B0502040204020203" pitchFamily="34" charset="0"/>
              </a:rPr>
              <a:t>CONCLUSION</a:t>
            </a:r>
          </a:p>
        </p:txBody>
      </p:sp>
      <p:sp>
        <p:nvSpPr>
          <p:cNvPr id="245" name="Summary of Analysis"/>
          <p:cNvSpPr txBox="1">
            <a:spLocks noGrp="1"/>
          </p:cNvSpPr>
          <p:nvPr>
            <p:ph type="body" idx="21"/>
          </p:nvPr>
        </p:nvSpPr>
        <p:spPr>
          <a:xfrm>
            <a:off x="-15024100" y="3311573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>
                <a:solidFill>
                  <a:schemeClr val="tx1"/>
                </a:solidFill>
                <a:latin typeface="Bahnschrift SemiBold" panose="020B0502040204020203" pitchFamily="34" charset="0"/>
              </a:rPr>
              <a:t>Summary of Analysis</a:t>
            </a:r>
          </a:p>
        </p:txBody>
      </p:sp>
      <p:sp>
        <p:nvSpPr>
          <p:cNvPr id="246" name="HUL’s strategic positioning reflects a well-managed portfolio.…"/>
          <p:cNvSpPr txBox="1">
            <a:spLocks noGrp="1"/>
          </p:cNvSpPr>
          <p:nvPr>
            <p:ph type="body" sz="half" idx="1"/>
          </p:nvPr>
        </p:nvSpPr>
        <p:spPr>
          <a:xfrm>
            <a:off x="-15456445" y="4912343"/>
            <a:ext cx="10349390" cy="8256012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tx1"/>
                </a:solidFill>
                <a:latin typeface="Bahnschrift SemiBold" panose="020B0502040204020203" pitchFamily="34" charset="0"/>
              </a:rPr>
              <a:t>HUL’s strategic positioning reflects a well-managed portfolio.</a:t>
            </a:r>
          </a:p>
          <a:p>
            <a:r>
              <a:rPr dirty="0">
                <a:solidFill>
                  <a:schemeClr val="tx1"/>
                </a:solidFill>
                <a:latin typeface="Bahnschrift SemiBold" panose="020B0502040204020203" pitchFamily="34" charset="0"/>
              </a:rPr>
              <a:t>Ongoing portfolio assessment is crucial for maintaining market leadership.</a:t>
            </a:r>
          </a:p>
          <a:p>
            <a:r>
              <a:rPr dirty="0">
                <a:solidFill>
                  <a:schemeClr val="tx1"/>
                </a:solidFill>
                <a:latin typeface="Bahnschrift SemiBold" panose="020B0502040204020203" pitchFamily="34" charset="0"/>
              </a:rPr>
              <a:t>Strategic investments in growth areas can sustain competitive advantage.</a:t>
            </a:r>
          </a:p>
        </p:txBody>
      </p:sp>
      <p:sp>
        <p:nvSpPr>
          <p:cNvPr id="247" name="Text"/>
          <p:cNvSpPr txBox="1"/>
          <p:nvPr/>
        </p:nvSpPr>
        <p:spPr>
          <a:xfrm>
            <a:off x="11159404" y="916196"/>
            <a:ext cx="13343657" cy="14920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 </a:t>
            </a:r>
          </a:p>
          <a:p>
            <a:endParaRPr/>
          </a:p>
          <a:p>
            <a:endParaRPr/>
          </a:p>
          <a:p>
            <a:endParaRPr/>
          </a:p>
          <a:p>
            <a: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699523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creenshot 2024-10-13 at 21.20.51.png" descr="Screenshot 2024-10-13 at 21.20.51.png"/>
          <p:cNvPicPr>
            <a:picLocks noChangeAspect="1"/>
          </p:cNvPicPr>
          <p:nvPr/>
        </p:nvPicPr>
        <p:blipFill>
          <a:blip r:embed="rId2"/>
          <a:srcRect l="-2007" t="-4206" r="-9810"/>
          <a:stretch/>
        </p:blipFill>
        <p:spPr>
          <a:xfrm>
            <a:off x="11040343" y="2362200"/>
            <a:ext cx="13343657" cy="8099376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CONCLUSION"/>
          <p:cNvSpPr txBox="1">
            <a:spLocks noGrp="1"/>
          </p:cNvSpPr>
          <p:nvPr>
            <p:ph type="title"/>
          </p:nvPr>
        </p:nvSpPr>
        <p:spPr>
          <a:xfrm>
            <a:off x="1313732" y="1242988"/>
            <a:ext cx="19215100" cy="51689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8800" dirty="0">
                <a:solidFill>
                  <a:schemeClr val="tx1"/>
                </a:solidFill>
                <a:latin typeface="Bahnschrift SemiBold" panose="020B0502040204020203" pitchFamily="34" charset="0"/>
              </a:rPr>
              <a:t>CONCLUSION</a:t>
            </a:r>
          </a:p>
        </p:txBody>
      </p:sp>
      <p:sp>
        <p:nvSpPr>
          <p:cNvPr id="245" name="Summary of Analysis"/>
          <p:cNvSpPr txBox="1">
            <a:spLocks noGrp="1"/>
          </p:cNvSpPr>
          <p:nvPr>
            <p:ph type="body" idx="21"/>
          </p:nvPr>
        </p:nvSpPr>
        <p:spPr>
          <a:xfrm>
            <a:off x="1099268" y="3308237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>
                <a:solidFill>
                  <a:schemeClr val="tx1"/>
                </a:solidFill>
                <a:latin typeface="Bahnschrift SemiBold" panose="020B0502040204020203" pitchFamily="34" charset="0"/>
              </a:rPr>
              <a:t>Summary of Analysis</a:t>
            </a:r>
          </a:p>
        </p:txBody>
      </p:sp>
      <p:sp>
        <p:nvSpPr>
          <p:cNvPr id="246" name="HUL’s strategic positioning reflects a well-managed portfolio.…"/>
          <p:cNvSpPr txBox="1">
            <a:spLocks noGrp="1"/>
          </p:cNvSpPr>
          <p:nvPr>
            <p:ph type="body" sz="half" idx="1"/>
          </p:nvPr>
        </p:nvSpPr>
        <p:spPr>
          <a:xfrm>
            <a:off x="666923" y="4909007"/>
            <a:ext cx="10349390" cy="8256012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tx1"/>
                </a:solidFill>
                <a:latin typeface="Bahnschrift SemiBold" panose="020B0502040204020203" pitchFamily="34" charset="0"/>
              </a:rPr>
              <a:t>HUL’s strategic positioning reflects a well-managed portfolio.</a:t>
            </a:r>
          </a:p>
          <a:p>
            <a:r>
              <a:rPr dirty="0">
                <a:solidFill>
                  <a:schemeClr val="tx1"/>
                </a:solidFill>
                <a:latin typeface="Bahnschrift SemiBold" panose="020B0502040204020203" pitchFamily="34" charset="0"/>
              </a:rPr>
              <a:t>Ongoing portfolio assessment is crucial for maintaining market leadership.</a:t>
            </a:r>
          </a:p>
          <a:p>
            <a:r>
              <a:rPr dirty="0">
                <a:solidFill>
                  <a:schemeClr val="tx1"/>
                </a:solidFill>
                <a:latin typeface="Bahnschrift SemiBold" panose="020B0502040204020203" pitchFamily="34" charset="0"/>
              </a:rPr>
              <a:t>Strategic investments in growth areas can sustain competitive advantage.</a:t>
            </a:r>
          </a:p>
        </p:txBody>
      </p:sp>
      <p:sp>
        <p:nvSpPr>
          <p:cNvPr id="247" name="Text"/>
          <p:cNvSpPr txBox="1"/>
          <p:nvPr/>
        </p:nvSpPr>
        <p:spPr>
          <a:xfrm>
            <a:off x="11159404" y="916196"/>
            <a:ext cx="13343657" cy="14920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   </a:t>
            </a:r>
          </a:p>
          <a:p>
            <a:endParaRPr/>
          </a:p>
          <a:p>
            <a:endParaRPr/>
          </a:p>
          <a:p>
            <a:endParaRPr/>
          </a:p>
          <a:p>
            <a: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610863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A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Q&amp;A"/>
          <p:cNvSpPr txBox="1">
            <a:spLocks noGrp="1"/>
          </p:cNvSpPr>
          <p:nvPr>
            <p:ph type="title"/>
          </p:nvPr>
        </p:nvSpPr>
        <p:spPr>
          <a:xfrm>
            <a:off x="7912100" y="673100"/>
            <a:ext cx="21971000" cy="14331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26000" dirty="0">
                <a:solidFill>
                  <a:schemeClr val="tx1"/>
                </a:solidFill>
              </a:rPr>
              <a:t>Q&amp;A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1973D2-4782-7CE4-407F-D44776B9B1B4}"/>
              </a:ext>
            </a:extLst>
          </p:cNvPr>
          <p:cNvSpPr txBox="1"/>
          <p:nvPr/>
        </p:nvSpPr>
        <p:spPr>
          <a:xfrm>
            <a:off x="1746738" y="4135664"/>
            <a:ext cx="20890523" cy="44930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685800" marR="0" indent="-68580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Difference between stars and dogs?</a:t>
            </a:r>
          </a:p>
          <a:p>
            <a:pPr marL="685800" marR="0" indent="-68580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Which of HUL’s product categories do you think holds the most potential for future growth, and why?</a:t>
            </a:r>
            <a:endParaRPr lang="en-US" dirty="0">
              <a:latin typeface="Bahnschrift SemiBold" panose="020B0502040204020203" pitchFamily="34" charset="0"/>
            </a:endParaRPr>
          </a:p>
          <a:p>
            <a:pPr marL="685800" marR="0" indent="-68580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Which product do you think is the biggest opportunity for HUL right now?</a:t>
            </a:r>
            <a:endParaRPr kumimoji="0" lang="en-IN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Bahnschrift SemiBold" panose="020B0502040204020203" pitchFamily="34" charset="0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E75BAC-9831-9787-7800-BA03FD1E5126}"/>
              </a:ext>
            </a:extLst>
          </p:cNvPr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B8DAE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3" name="THANK YOU…"/>
          <p:cNvSpPr txBox="1">
            <a:spLocks noGrp="1"/>
          </p:cNvSpPr>
          <p:nvPr>
            <p:ph type="body" idx="1"/>
          </p:nvPr>
        </p:nvSpPr>
        <p:spPr>
          <a:xfrm>
            <a:off x="1200150" y="4405608"/>
            <a:ext cx="21971000" cy="7241584"/>
          </a:xfrm>
          <a:prstGeom prst="rect">
            <a:avLst/>
          </a:prstGeom>
        </p:spPr>
        <p:txBody>
          <a:bodyPr/>
          <a:lstStyle/>
          <a:p>
            <a:pPr defTabSz="2365188">
              <a:defRPr sz="24250" spc="-242"/>
            </a:pPr>
            <a:r>
              <a:rPr sz="26000" dirty="0">
                <a:solidFill>
                  <a:schemeClr val="bg1"/>
                </a:solidFill>
              </a:rPr>
              <a:t>THANK YOU</a:t>
            </a:r>
          </a:p>
          <a:p>
            <a:pPr defTabSz="2365188">
              <a:defRPr sz="24250" spc="-242"/>
            </a:pPr>
            <a:r>
              <a:rPr dirty="0"/>
              <a:t> </a:t>
            </a:r>
          </a:p>
        </p:txBody>
      </p:sp>
      <p:sp>
        <p:nvSpPr>
          <p:cNvPr id="6" name="THANK YOU…">
            <a:extLst>
              <a:ext uri="{FF2B5EF4-FFF2-40B4-BE49-F238E27FC236}">
                <a16:creationId xmlns:a16="http://schemas.microsoft.com/office/drawing/2014/main" id="{B8B891E9-A613-674A-A965-9F621319F1C2}"/>
              </a:ext>
            </a:extLst>
          </p:cNvPr>
          <p:cNvSpPr txBox="1">
            <a:spLocks/>
          </p:cNvSpPr>
          <p:nvPr/>
        </p:nvSpPr>
        <p:spPr>
          <a:xfrm>
            <a:off x="1212850" y="7724982"/>
            <a:ext cx="21971000" cy="724158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defTabSz="2365188" hangingPunct="1">
              <a:defRPr sz="24250" spc="-242"/>
            </a:pPr>
            <a:r>
              <a:rPr lang="en-IN" sz="26000" spc="-242" dirty="0">
                <a:ln>
                  <a:solidFill>
                    <a:schemeClr val="bg1"/>
                  </a:solidFill>
                </a:ln>
                <a:solidFill>
                  <a:srgbClr val="B8DAE7"/>
                </a:solidFill>
              </a:rPr>
              <a:t>THANK YOU</a:t>
            </a:r>
          </a:p>
          <a:p>
            <a:pPr defTabSz="2365188" hangingPunct="1">
              <a:defRPr sz="24250" spc="-242"/>
            </a:pPr>
            <a:r>
              <a:rPr lang="en-IN" sz="24250" spc="-242" dirty="0"/>
              <a:t> </a:t>
            </a:r>
          </a:p>
        </p:txBody>
      </p:sp>
      <p:sp>
        <p:nvSpPr>
          <p:cNvPr id="7" name="THANK YOU…">
            <a:extLst>
              <a:ext uri="{FF2B5EF4-FFF2-40B4-BE49-F238E27FC236}">
                <a16:creationId xmlns:a16="http://schemas.microsoft.com/office/drawing/2014/main" id="{245E1E67-B70C-8D00-8384-DDC38C3246A3}"/>
              </a:ext>
            </a:extLst>
          </p:cNvPr>
          <p:cNvSpPr txBox="1">
            <a:spLocks/>
          </p:cNvSpPr>
          <p:nvPr/>
        </p:nvSpPr>
        <p:spPr>
          <a:xfrm>
            <a:off x="742950" y="2755900"/>
            <a:ext cx="22898100" cy="3848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55000" lnSpcReduction="20000"/>
          </a:bodyPr>
          <a:lstStyle>
            <a:lvl1pPr marL="0" marR="0" indent="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defTabSz="2365188" hangingPunct="1">
              <a:defRPr sz="24250" spc="-242"/>
            </a:pPr>
            <a:r>
              <a:rPr lang="en-IN" sz="47300" spc="-242" dirty="0">
                <a:ln>
                  <a:solidFill>
                    <a:schemeClr val="bg1"/>
                  </a:solidFill>
                </a:ln>
                <a:solidFill>
                  <a:srgbClr val="B8DAE7"/>
                </a:solidFill>
              </a:rPr>
              <a:t>THANK YOU</a:t>
            </a:r>
          </a:p>
          <a:p>
            <a:pPr defTabSz="2365188" hangingPunct="1">
              <a:defRPr sz="24250" spc="-242"/>
            </a:pPr>
            <a:r>
              <a:rPr lang="en-IN" sz="24250" spc="-242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FF11F7-DD45-0168-D107-132436BB1DAC}"/>
              </a:ext>
            </a:extLst>
          </p:cNvPr>
          <p:cNvSpPr txBox="1"/>
          <p:nvPr/>
        </p:nvSpPr>
        <p:spPr>
          <a:xfrm>
            <a:off x="13271111" y="12303031"/>
            <a:ext cx="12195110" cy="7571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4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PPT DESIGN CREDITS - Shanmukh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ortfolio - portfolio stock pictures, royalty-free photos &amp; images">
            <a:extLst>
              <a:ext uri="{FF2B5EF4-FFF2-40B4-BE49-F238E27FC236}">
                <a16:creationId xmlns:a16="http://schemas.microsoft.com/office/drawing/2014/main" id="{4424D81F-4EB5-5A4B-1FC0-82BC1E75C6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r="10724" b="18003"/>
          <a:stretch/>
        </p:blipFill>
        <p:spPr bwMode="auto">
          <a:xfrm>
            <a:off x="-155643" y="0"/>
            <a:ext cx="25097362" cy="13716000"/>
          </a:xfrm>
          <a:prstGeom prst="rect">
            <a:avLst/>
          </a:prstGeom>
          <a:noFill/>
          <a:effectLst>
            <a:outerShdw blurRad="330200" dist="50800" dir="54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10D877C-05B1-C194-F297-6516DFA4E4E7}"/>
              </a:ext>
            </a:extLst>
          </p:cNvPr>
          <p:cNvSpPr/>
          <p:nvPr/>
        </p:nvSpPr>
        <p:spPr>
          <a:xfrm>
            <a:off x="-11965022" y="0"/>
            <a:ext cx="11809379" cy="13716000"/>
          </a:xfrm>
          <a:prstGeom prst="rect">
            <a:avLst/>
          </a:prstGeom>
          <a:solidFill>
            <a:schemeClr val="bg2">
              <a:alpha val="74000"/>
            </a:schemeClr>
          </a:solidFill>
          <a:ln w="12700" cap="flat">
            <a:noFill/>
            <a:miter lim="400000"/>
          </a:ln>
          <a:effectLst>
            <a:outerShdw blurRad="50800" dist="50800" dir="5400000" sx="32000" sy="32000" algn="ctr" rotWithShape="0">
              <a:srgbClr val="000000">
                <a:alpha val="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5" name="Definition"/>
          <p:cNvSpPr txBox="1">
            <a:spLocks noGrp="1"/>
          </p:cNvSpPr>
          <p:nvPr>
            <p:ph type="body" idx="21"/>
          </p:nvPr>
        </p:nvSpPr>
        <p:spPr>
          <a:xfrm>
            <a:off x="-14538691" y="3306684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Definition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76" name="Portfolio Analysis is the process of reviewing or assessing the elements of the entire portfolio of securities or products in a business…"/>
          <p:cNvSpPr txBox="1">
            <a:spLocks noGrp="1"/>
          </p:cNvSpPr>
          <p:nvPr>
            <p:ph type="body" idx="1"/>
          </p:nvPr>
        </p:nvSpPr>
        <p:spPr>
          <a:xfrm>
            <a:off x="-20826380" y="4513598"/>
            <a:ext cx="10174862" cy="8259087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Portfolio Analysis is the process of reviewing or assessing the elements of the entire portfolio of securities or products in a business</a:t>
            </a:r>
          </a:p>
          <a:p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Identify the status and potential of various businesses regarding resource use and generation.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Formulate appropriate portfolio strategies.</a:t>
            </a:r>
          </a:p>
        </p:txBody>
      </p:sp>
      <p:sp>
        <p:nvSpPr>
          <p:cNvPr id="174" name="INTRODUCTION TO PORTFOLIO ANALYSIS"/>
          <p:cNvSpPr txBox="1">
            <a:spLocks noGrp="1"/>
          </p:cNvSpPr>
          <p:nvPr>
            <p:ph type="title"/>
          </p:nvPr>
        </p:nvSpPr>
        <p:spPr>
          <a:xfrm>
            <a:off x="-10972531" y="1118411"/>
            <a:ext cx="11030896" cy="204331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INTRODUCTION TO PORTFOLIO ANALYSIS</a:t>
            </a:r>
          </a:p>
        </p:txBody>
      </p:sp>
      <p:sp>
        <p:nvSpPr>
          <p:cNvPr id="177" name="Objective"/>
          <p:cNvSpPr txBox="1"/>
          <p:nvPr/>
        </p:nvSpPr>
        <p:spPr>
          <a:xfrm>
            <a:off x="-14538691" y="7778803"/>
            <a:ext cx="3389865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Objective</a:t>
            </a:r>
            <a:r>
              <a:rPr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FEA1D-54C4-4B0C-3630-1F1158C76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ortfolio - portfolio stock pictures, royalty-free photos &amp; images">
            <a:extLst>
              <a:ext uri="{FF2B5EF4-FFF2-40B4-BE49-F238E27FC236}">
                <a16:creationId xmlns:a16="http://schemas.microsoft.com/office/drawing/2014/main" id="{BF7031B6-3197-7485-2D47-B78F700649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r="10724" b="18003"/>
          <a:stretch/>
        </p:blipFill>
        <p:spPr bwMode="auto">
          <a:xfrm>
            <a:off x="0" y="-39272"/>
            <a:ext cx="25097362" cy="13716000"/>
          </a:xfrm>
          <a:prstGeom prst="rect">
            <a:avLst/>
          </a:prstGeom>
          <a:noFill/>
          <a:effectLst>
            <a:outerShdw blurRad="330200" dist="50800" dir="54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C883DC0-8A17-1C19-620E-428C0FBF81D9}"/>
              </a:ext>
            </a:extLst>
          </p:cNvPr>
          <p:cNvSpPr/>
          <p:nvPr/>
        </p:nvSpPr>
        <p:spPr>
          <a:xfrm>
            <a:off x="0" y="-39272"/>
            <a:ext cx="14493240" cy="13716000"/>
          </a:xfrm>
          <a:prstGeom prst="rect">
            <a:avLst/>
          </a:prstGeom>
          <a:solidFill>
            <a:schemeClr val="bg2">
              <a:alpha val="37000"/>
            </a:schemeClr>
          </a:solidFill>
          <a:ln w="12700" cap="flat">
            <a:noFill/>
            <a:miter lim="400000"/>
          </a:ln>
          <a:effectLst>
            <a:outerShdw blurRad="50800" dist="50800" dir="5400000" sx="32000" sy="32000" algn="ctr" rotWithShape="0">
              <a:srgbClr val="000000">
                <a:alpha val="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Definition">
            <a:extLst>
              <a:ext uri="{FF2B5EF4-FFF2-40B4-BE49-F238E27FC236}">
                <a16:creationId xmlns:a16="http://schemas.microsoft.com/office/drawing/2014/main" id="{41A2D7B6-79E3-D773-72E6-9096BAC268B6}"/>
              </a:ext>
            </a:extLst>
          </p:cNvPr>
          <p:cNvSpPr txBox="1">
            <a:spLocks/>
          </p:cNvSpPr>
          <p:nvPr/>
        </p:nvSpPr>
        <p:spPr>
          <a:xfrm>
            <a:off x="615079" y="2912149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Definition</a:t>
            </a:r>
            <a:r>
              <a:rPr lang="en-IN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5" name="Portfolio Analysis is the process of reviewing or assessing the elements of the entire portfolio of securities or products in a business…">
            <a:extLst>
              <a:ext uri="{FF2B5EF4-FFF2-40B4-BE49-F238E27FC236}">
                <a16:creationId xmlns:a16="http://schemas.microsoft.com/office/drawing/2014/main" id="{B48568A3-B926-8116-6D90-6BF7CE03C5E8}"/>
              </a:ext>
            </a:extLst>
          </p:cNvPr>
          <p:cNvSpPr txBox="1">
            <a:spLocks/>
          </p:cNvSpPr>
          <p:nvPr/>
        </p:nvSpPr>
        <p:spPr>
          <a:xfrm>
            <a:off x="400935" y="4264022"/>
            <a:ext cx="10174862" cy="8259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>
                <a:solidFill>
                  <a:schemeClr val="bg1"/>
                </a:solidFill>
                <a:latin typeface="Bahnschrift SemiBold" panose="020B0502040204020203" pitchFamily="34" charset="0"/>
              </a:rPr>
              <a:t>Portfolio Analysis is the process of reviewing or assessing the elements of the entire portfolio of securities or products in a business</a:t>
            </a:r>
          </a:p>
          <a:p>
            <a:pPr hangingPunct="1"/>
            <a:endParaRPr lang="en-GB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r>
              <a:rPr lang="en-GB">
                <a:solidFill>
                  <a:schemeClr val="bg1"/>
                </a:solidFill>
                <a:latin typeface="Bahnschrift SemiBold" panose="020B0502040204020203" pitchFamily="34" charset="0"/>
              </a:rPr>
              <a:t>Identify the status and potential of various businesses regarding resource use and generation.</a:t>
            </a:r>
          </a:p>
          <a:p>
            <a:pPr hangingPunct="1"/>
            <a:r>
              <a:rPr lang="en-GB">
                <a:solidFill>
                  <a:schemeClr val="bg1"/>
                </a:solidFill>
                <a:latin typeface="Bahnschrift SemiBold" panose="020B0502040204020203" pitchFamily="34" charset="0"/>
              </a:rPr>
              <a:t>Formulate appropriate portfolio strategies.</a:t>
            </a:r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6" name="INTRODUCTION TO PORTFOLIO ANALYSIS">
            <a:extLst>
              <a:ext uri="{FF2B5EF4-FFF2-40B4-BE49-F238E27FC236}">
                <a16:creationId xmlns:a16="http://schemas.microsoft.com/office/drawing/2014/main" id="{4DF332BE-5FA6-2040-8229-1D1EBFBCEA86}"/>
              </a:ext>
            </a:extLst>
          </p:cNvPr>
          <p:cNvSpPr txBox="1">
            <a:spLocks/>
          </p:cNvSpPr>
          <p:nvPr/>
        </p:nvSpPr>
        <p:spPr>
          <a:xfrm>
            <a:off x="615079" y="868834"/>
            <a:ext cx="11030896" cy="2043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7500" lnSpcReduction="10000"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INTRODUCTION TO PORTFOLIO ANALYSIS</a:t>
            </a:r>
          </a:p>
        </p:txBody>
      </p:sp>
      <p:sp>
        <p:nvSpPr>
          <p:cNvPr id="17" name="Objective">
            <a:extLst>
              <a:ext uri="{FF2B5EF4-FFF2-40B4-BE49-F238E27FC236}">
                <a16:creationId xmlns:a16="http://schemas.microsoft.com/office/drawing/2014/main" id="{6C46B3B1-9DB3-5F6E-A1BE-7CDB1401AB6D}"/>
              </a:ext>
            </a:extLst>
          </p:cNvPr>
          <p:cNvSpPr txBox="1"/>
          <p:nvPr/>
        </p:nvSpPr>
        <p:spPr>
          <a:xfrm>
            <a:off x="615079" y="7529227"/>
            <a:ext cx="3389865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Objective</a:t>
            </a:r>
            <a:r>
              <a:rPr dirty="0"/>
              <a:t>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DF0915E-4995-CA4A-D136-D46FD4D43071}"/>
              </a:ext>
            </a:extLst>
          </p:cNvPr>
          <p:cNvGrpSpPr/>
          <p:nvPr/>
        </p:nvGrpSpPr>
        <p:grpSpPr>
          <a:xfrm>
            <a:off x="0" y="13676728"/>
            <a:ext cx="24112923" cy="13794544"/>
            <a:chOff x="-155643" y="14140668"/>
            <a:chExt cx="24044611" cy="13716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A6A03E1-3048-20DD-16B0-C9056194092D}"/>
                </a:ext>
              </a:extLst>
            </p:cNvPr>
            <p:cNvSpPr/>
            <p:nvPr/>
          </p:nvSpPr>
          <p:spPr>
            <a:xfrm>
              <a:off x="-155643" y="14140668"/>
              <a:ext cx="14493240" cy="13716000"/>
            </a:xfrm>
            <a:prstGeom prst="rect">
              <a:avLst/>
            </a:prstGeom>
            <a:solidFill>
              <a:schemeClr val="bg2">
                <a:alpha val="37000"/>
              </a:schemeClr>
            </a:solidFill>
            <a:ln w="12700" cap="flat">
              <a:noFill/>
              <a:miter lim="400000"/>
            </a:ln>
            <a:effectLst>
              <a:outerShdw blurRad="50800" dist="50800" dir="5400000" sx="32000" sy="32000" algn="ctr" rotWithShape="0">
                <a:srgbClr val="000000">
                  <a:alpha val="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5" name="Key Issues Addressed">
              <a:extLst>
                <a:ext uri="{FF2B5EF4-FFF2-40B4-BE49-F238E27FC236}">
                  <a16:creationId xmlns:a16="http://schemas.microsoft.com/office/drawing/2014/main" id="{59150FA5-A872-2398-275B-D4680653FA5E}"/>
                </a:ext>
              </a:extLst>
            </p:cNvPr>
            <p:cNvSpPr txBox="1">
              <a:spLocks/>
            </p:cNvSpPr>
            <p:nvPr/>
          </p:nvSpPr>
          <p:spPr>
            <a:xfrm>
              <a:off x="183746" y="15067873"/>
              <a:ext cx="21971000" cy="93478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tIns="45719" rIns="45719" bIns="45719">
              <a:normAutofit/>
            </a:bodyPr>
            <a:lstStyle>
              <a:lvl1pPr marL="0" marR="0" indent="0" algn="l" defTabSz="825500" rtl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500" b="1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1pPr>
              <a:lvl2pPr marL="1219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2pPr>
              <a:lvl3pPr marL="1828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3pPr>
              <a:lvl4pPr marL="2438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4pPr>
              <a:lvl5pPr marL="30480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5pPr>
              <a:lvl6pPr marL="36576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6pPr>
              <a:lvl7pPr marL="4267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7pPr>
              <a:lvl8pPr marL="4876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8pPr>
              <a:lvl9pPr marL="5486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9pPr>
            </a:lstStyle>
            <a:p>
              <a:pPr hangingPunct="1"/>
              <a:r>
                <a:rPr lang="en-IN">
                  <a:solidFill>
                    <a:schemeClr val="bg1"/>
                  </a:solidFill>
                  <a:latin typeface="Bahnschrift SemiBold" panose="020B0502040204020203" pitchFamily="34" charset="0"/>
                </a:rPr>
                <a:t>Key Issues Addressed</a:t>
              </a:r>
              <a:endParaRPr lang="en-IN" dirty="0">
                <a:solidFill>
                  <a:schemeClr val="bg1"/>
                </a:solidFill>
                <a:latin typeface="Bahnschrift SemiBold" panose="020B0502040204020203" pitchFamily="34" charset="0"/>
              </a:endParaRPr>
            </a:p>
          </p:txBody>
        </p:sp>
        <p:sp>
          <p:nvSpPr>
            <p:cNvPr id="26" name="Should there be a change in the current ?…">
              <a:extLst>
                <a:ext uri="{FF2B5EF4-FFF2-40B4-BE49-F238E27FC236}">
                  <a16:creationId xmlns:a16="http://schemas.microsoft.com/office/drawing/2014/main" id="{659F4D2F-2657-E0DA-2E93-7FBDF07DDFA4}"/>
                </a:ext>
              </a:extLst>
            </p:cNvPr>
            <p:cNvSpPr txBox="1">
              <a:spLocks/>
            </p:cNvSpPr>
            <p:nvPr/>
          </p:nvSpPr>
          <p:spPr>
            <a:xfrm>
              <a:off x="245292" y="16876925"/>
              <a:ext cx="23643676" cy="914021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>
              <a:normAutofit fontScale="92500" lnSpcReduction="20000"/>
            </a:bodyPr>
            <a:lstStyle>
              <a:lvl1pPr marL="6096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1pPr>
              <a:lvl2pPr marL="1219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2pPr>
              <a:lvl3pPr marL="1828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3pPr>
              <a:lvl4pPr marL="2438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4pPr>
              <a:lvl5pPr marL="30480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5pPr>
              <a:lvl6pPr marL="36576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6pPr>
              <a:lvl7pPr marL="4267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7pPr>
              <a:lvl8pPr marL="4876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8pPr>
              <a:lvl9pPr marL="5486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9pPr>
            </a:lstStyle>
            <a:p>
              <a:pPr hangingPunct="1"/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Should there be a change in the current ?</a:t>
              </a:r>
            </a:p>
            <a:p>
              <a:pPr hangingPunct="1"/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Which businesses should be developed further ?</a:t>
              </a:r>
            </a:p>
            <a:p>
              <a:pPr hangingPunct="1"/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Which businesses should be harvested or divested ?</a:t>
              </a:r>
            </a:p>
            <a:p>
              <a:pPr marL="0" indent="0" hangingPunct="1">
                <a:buFontTx/>
                <a:buNone/>
              </a:pPr>
              <a:endParaRPr lang="en-GB" dirty="0">
                <a:solidFill>
                  <a:schemeClr val="bg1"/>
                </a:solidFill>
                <a:latin typeface="Bahnschrift SemiBold" panose="020B0502040204020203" pitchFamily="34" charset="0"/>
              </a:endParaRPr>
            </a:p>
            <a:p>
              <a:pPr hangingPunct="1"/>
              <a:endParaRPr lang="en-GB" dirty="0">
                <a:solidFill>
                  <a:schemeClr val="bg1"/>
                </a:solidFill>
                <a:latin typeface="Bahnschrift SemiBold" panose="020B0502040204020203" pitchFamily="34" charset="0"/>
              </a:endParaRPr>
            </a:p>
            <a:p>
              <a:pPr hangingPunct="1"/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Portfolio analysis assists in the</a:t>
              </a:r>
            </a:p>
            <a:p>
              <a:pPr marL="0" indent="0" hangingPunct="1">
                <a:buFontTx/>
                <a:buNone/>
              </a:pPr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    formulation of corporate strategy</a:t>
              </a:r>
            </a:p>
            <a:p>
              <a:pPr marL="0" indent="0" hangingPunct="1">
                <a:buFontTx/>
                <a:buNone/>
              </a:pPr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    focused on resource generation and</a:t>
              </a:r>
            </a:p>
            <a:p>
              <a:pPr marL="0" indent="0" hangingPunct="1">
                <a:buFontTx/>
                <a:buNone/>
              </a:pPr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 allocation.</a:t>
              </a:r>
            </a:p>
          </p:txBody>
        </p:sp>
        <p:sp>
          <p:nvSpPr>
            <p:cNvPr id="27" name="Corporate Strategy">
              <a:extLst>
                <a:ext uri="{FF2B5EF4-FFF2-40B4-BE49-F238E27FC236}">
                  <a16:creationId xmlns:a16="http://schemas.microsoft.com/office/drawing/2014/main" id="{36AE17E4-7D9F-1C85-39F9-613A0A416A8C}"/>
                </a:ext>
              </a:extLst>
            </p:cNvPr>
            <p:cNvSpPr txBox="1"/>
            <p:nvPr/>
          </p:nvSpPr>
          <p:spPr>
            <a:xfrm>
              <a:off x="245292" y="20582696"/>
              <a:ext cx="6614850" cy="8643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>
              <a:spAutoFit/>
            </a:bodyPr>
            <a:lstStyle>
              <a:lvl1pPr>
                <a:defRPr sz="5500" b="1"/>
              </a:lvl1pPr>
            </a:lstStyle>
            <a:p>
              <a:r>
                <a:rPr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Corporate Strategy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2947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8C3BE-508D-9D0B-445D-BF6EA1AC6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ortfolio - portfolio stock pictures, royalty-free photos &amp; images">
            <a:extLst>
              <a:ext uri="{FF2B5EF4-FFF2-40B4-BE49-F238E27FC236}">
                <a16:creationId xmlns:a16="http://schemas.microsoft.com/office/drawing/2014/main" id="{28A77E0A-BC72-6B2E-834E-52D00D5C00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r="10724" b="18003"/>
          <a:stretch/>
        </p:blipFill>
        <p:spPr bwMode="auto">
          <a:xfrm>
            <a:off x="-155643" y="0"/>
            <a:ext cx="25097362" cy="13716000"/>
          </a:xfrm>
          <a:prstGeom prst="rect">
            <a:avLst/>
          </a:prstGeom>
          <a:noFill/>
          <a:effectLst>
            <a:outerShdw blurRad="330200" dist="50800" dir="54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2C17113-660E-BF39-143A-FE69F9802960}"/>
              </a:ext>
            </a:extLst>
          </p:cNvPr>
          <p:cNvGrpSpPr/>
          <p:nvPr/>
        </p:nvGrpSpPr>
        <p:grpSpPr>
          <a:xfrm>
            <a:off x="-155643" y="-78544"/>
            <a:ext cx="24112923" cy="13794544"/>
            <a:chOff x="-155643" y="14140668"/>
            <a:chExt cx="24044611" cy="13716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EC05A0F-8AB2-0F54-F5A5-47A29E3CB8FB}"/>
                </a:ext>
              </a:extLst>
            </p:cNvPr>
            <p:cNvSpPr/>
            <p:nvPr/>
          </p:nvSpPr>
          <p:spPr>
            <a:xfrm>
              <a:off x="-155643" y="14140668"/>
              <a:ext cx="14493240" cy="13716000"/>
            </a:xfrm>
            <a:prstGeom prst="rect">
              <a:avLst/>
            </a:prstGeom>
            <a:solidFill>
              <a:schemeClr val="bg2">
                <a:alpha val="37000"/>
              </a:schemeClr>
            </a:solidFill>
            <a:ln w="12700" cap="flat">
              <a:noFill/>
              <a:miter lim="400000"/>
            </a:ln>
            <a:effectLst>
              <a:outerShdw blurRad="50800" dist="50800" dir="5400000" sx="32000" sy="32000" algn="ctr" rotWithShape="0">
                <a:srgbClr val="000000">
                  <a:alpha val="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IN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" name="Key Issues Addressed">
              <a:extLst>
                <a:ext uri="{FF2B5EF4-FFF2-40B4-BE49-F238E27FC236}">
                  <a16:creationId xmlns:a16="http://schemas.microsoft.com/office/drawing/2014/main" id="{CD13234D-321E-105D-6346-17B437105793}"/>
                </a:ext>
              </a:extLst>
            </p:cNvPr>
            <p:cNvSpPr txBox="1">
              <a:spLocks/>
            </p:cNvSpPr>
            <p:nvPr/>
          </p:nvSpPr>
          <p:spPr>
            <a:xfrm>
              <a:off x="183746" y="15067873"/>
              <a:ext cx="21971000" cy="93478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tIns="45719" rIns="45719" bIns="45719">
              <a:normAutofit/>
            </a:bodyPr>
            <a:lstStyle>
              <a:lvl1pPr marL="0" marR="0" indent="0" algn="l" defTabSz="825500" rtl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500" b="1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1pPr>
              <a:lvl2pPr marL="1219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2pPr>
              <a:lvl3pPr marL="1828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3pPr>
              <a:lvl4pPr marL="2438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4pPr>
              <a:lvl5pPr marL="30480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5pPr>
              <a:lvl6pPr marL="36576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6pPr>
              <a:lvl7pPr marL="4267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7pPr>
              <a:lvl8pPr marL="4876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8pPr>
              <a:lvl9pPr marL="5486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9pPr>
            </a:lstStyle>
            <a:p>
              <a:pPr hangingPunct="1"/>
              <a:r>
                <a:rPr lang="en-IN">
                  <a:solidFill>
                    <a:schemeClr val="bg1"/>
                  </a:solidFill>
                  <a:latin typeface="Bahnschrift SemiBold" panose="020B0502040204020203" pitchFamily="34" charset="0"/>
                </a:rPr>
                <a:t>Key Issues Addressed</a:t>
              </a:r>
              <a:endParaRPr lang="en-IN" dirty="0">
                <a:solidFill>
                  <a:schemeClr val="bg1"/>
                </a:solidFill>
                <a:latin typeface="Bahnschrift SemiBold" panose="020B0502040204020203" pitchFamily="34" charset="0"/>
              </a:endParaRPr>
            </a:p>
          </p:txBody>
        </p:sp>
        <p:sp>
          <p:nvSpPr>
            <p:cNvPr id="5" name="Should there be a change in the current ?…">
              <a:extLst>
                <a:ext uri="{FF2B5EF4-FFF2-40B4-BE49-F238E27FC236}">
                  <a16:creationId xmlns:a16="http://schemas.microsoft.com/office/drawing/2014/main" id="{34623CCF-BC63-61DC-881F-84AB37F3031A}"/>
                </a:ext>
              </a:extLst>
            </p:cNvPr>
            <p:cNvSpPr txBox="1">
              <a:spLocks/>
            </p:cNvSpPr>
            <p:nvPr/>
          </p:nvSpPr>
          <p:spPr>
            <a:xfrm>
              <a:off x="245292" y="16876925"/>
              <a:ext cx="23643676" cy="914021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>
              <a:normAutofit fontScale="92500" lnSpcReduction="20000"/>
            </a:bodyPr>
            <a:lstStyle>
              <a:lvl1pPr marL="6096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1pPr>
              <a:lvl2pPr marL="1219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2pPr>
              <a:lvl3pPr marL="1828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3pPr>
              <a:lvl4pPr marL="2438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4pPr>
              <a:lvl5pPr marL="30480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5pPr>
              <a:lvl6pPr marL="36576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6pPr>
              <a:lvl7pPr marL="4267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7pPr>
              <a:lvl8pPr marL="4876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8pPr>
              <a:lvl9pPr marL="5486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9pPr>
            </a:lstStyle>
            <a:p>
              <a:pPr hangingPunct="1"/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Should there be a change in the current ?</a:t>
              </a:r>
            </a:p>
            <a:p>
              <a:pPr hangingPunct="1"/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Which businesses should be developed further ?</a:t>
              </a:r>
            </a:p>
            <a:p>
              <a:pPr hangingPunct="1"/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Which businesses should be harvested or divested ?</a:t>
              </a:r>
            </a:p>
            <a:p>
              <a:pPr marL="0" indent="0" hangingPunct="1">
                <a:buFontTx/>
                <a:buNone/>
              </a:pPr>
              <a:endParaRPr lang="en-GB" dirty="0">
                <a:solidFill>
                  <a:schemeClr val="bg1"/>
                </a:solidFill>
                <a:latin typeface="Bahnschrift SemiBold" panose="020B0502040204020203" pitchFamily="34" charset="0"/>
              </a:endParaRPr>
            </a:p>
            <a:p>
              <a:pPr hangingPunct="1"/>
              <a:endParaRPr lang="en-GB" dirty="0">
                <a:solidFill>
                  <a:schemeClr val="bg1"/>
                </a:solidFill>
                <a:latin typeface="Bahnschrift SemiBold" panose="020B0502040204020203" pitchFamily="34" charset="0"/>
              </a:endParaRPr>
            </a:p>
            <a:p>
              <a:pPr hangingPunct="1"/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Portfolio analysis assists in the</a:t>
              </a:r>
            </a:p>
            <a:p>
              <a:pPr marL="0" indent="0" hangingPunct="1">
                <a:buFontTx/>
                <a:buNone/>
              </a:pPr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    formulation of corporate strategy</a:t>
              </a:r>
            </a:p>
            <a:p>
              <a:pPr marL="0" indent="0" hangingPunct="1">
                <a:buFontTx/>
                <a:buNone/>
              </a:pPr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    focused on resource generation and</a:t>
              </a:r>
            </a:p>
            <a:p>
              <a:pPr marL="0" indent="0" hangingPunct="1">
                <a:buFontTx/>
                <a:buNone/>
              </a:pPr>
              <a:r>
                <a:rPr lang="en-GB"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 allocation.</a:t>
              </a:r>
            </a:p>
          </p:txBody>
        </p:sp>
        <p:sp>
          <p:nvSpPr>
            <p:cNvPr id="6" name="Corporate Strategy">
              <a:extLst>
                <a:ext uri="{FF2B5EF4-FFF2-40B4-BE49-F238E27FC236}">
                  <a16:creationId xmlns:a16="http://schemas.microsoft.com/office/drawing/2014/main" id="{45C8446C-A1B2-C678-EDD1-CAF574E618A9}"/>
                </a:ext>
              </a:extLst>
            </p:cNvPr>
            <p:cNvSpPr txBox="1"/>
            <p:nvPr/>
          </p:nvSpPr>
          <p:spPr>
            <a:xfrm>
              <a:off x="245292" y="20582696"/>
              <a:ext cx="6614850" cy="8643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>
              <a:spAutoFit/>
            </a:bodyPr>
            <a:lstStyle>
              <a:lvl1pPr>
                <a:defRPr sz="5500" b="1"/>
              </a:lvl1pPr>
            </a:lstStyle>
            <a:p>
              <a:r>
                <a:rPr dirty="0">
                  <a:solidFill>
                    <a:schemeClr val="bg1"/>
                  </a:solidFill>
                  <a:latin typeface="Bahnschrift SemiBold" panose="020B0502040204020203" pitchFamily="34" charset="0"/>
                </a:rPr>
                <a:t>Corporate Strategy 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5125EC8-251C-B84A-AF94-A29891A1B5B6}"/>
              </a:ext>
            </a:extLst>
          </p:cNvPr>
          <p:cNvSpPr/>
          <p:nvPr/>
        </p:nvSpPr>
        <p:spPr>
          <a:xfrm>
            <a:off x="-155643" y="-13794544"/>
            <a:ext cx="14493240" cy="13716000"/>
          </a:xfrm>
          <a:prstGeom prst="rect">
            <a:avLst/>
          </a:prstGeom>
          <a:solidFill>
            <a:schemeClr val="bg2">
              <a:alpha val="37000"/>
            </a:schemeClr>
          </a:solidFill>
          <a:ln w="12700" cap="flat">
            <a:noFill/>
            <a:miter lim="400000"/>
          </a:ln>
          <a:effectLst>
            <a:outerShdw blurRad="50800" dist="50800" dir="5400000" sx="32000" sy="32000" algn="ctr" rotWithShape="0">
              <a:srgbClr val="000000">
                <a:alpha val="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5" name="Definition">
            <a:extLst>
              <a:ext uri="{FF2B5EF4-FFF2-40B4-BE49-F238E27FC236}">
                <a16:creationId xmlns:a16="http://schemas.microsoft.com/office/drawing/2014/main" id="{A3922937-4B2F-2DD0-FD2C-B913E085FCF4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459436" y="-10803851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Definition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76" name="Portfolio Analysis is the process of reviewing or assessing the elements of the entire portfolio of securities or products in a business…">
            <a:extLst>
              <a:ext uri="{FF2B5EF4-FFF2-40B4-BE49-F238E27FC236}">
                <a16:creationId xmlns:a16="http://schemas.microsoft.com/office/drawing/2014/main" id="{67123804-3262-57BC-3135-F6EA53A751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45292" y="-9451978"/>
            <a:ext cx="10174862" cy="8259087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Portfolio Analysis is the process of reviewing or assessing the elements of the entire portfolio of securities or products in a business</a:t>
            </a:r>
          </a:p>
          <a:p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Identify the status and potential of various businesses regarding resource use and generation.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Formulate appropriate portfolio strategies.</a:t>
            </a:r>
          </a:p>
        </p:txBody>
      </p:sp>
      <p:sp>
        <p:nvSpPr>
          <p:cNvPr id="174" name="INTRODUCTION TO PORTFOLIO ANALYSIS">
            <a:extLst>
              <a:ext uri="{FF2B5EF4-FFF2-40B4-BE49-F238E27FC236}">
                <a16:creationId xmlns:a16="http://schemas.microsoft.com/office/drawing/2014/main" id="{338CE472-45C4-26D6-5D8C-556365E5BA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9436" y="-12847166"/>
            <a:ext cx="11030896" cy="204331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INTRODUCTION TO PORTFOLIO ANALYSIS</a:t>
            </a:r>
          </a:p>
        </p:txBody>
      </p:sp>
      <p:sp>
        <p:nvSpPr>
          <p:cNvPr id="177" name="Objective">
            <a:extLst>
              <a:ext uri="{FF2B5EF4-FFF2-40B4-BE49-F238E27FC236}">
                <a16:creationId xmlns:a16="http://schemas.microsoft.com/office/drawing/2014/main" id="{EE3B0AA8-6D16-2901-5F5E-448B195D98C4}"/>
              </a:ext>
            </a:extLst>
          </p:cNvPr>
          <p:cNvSpPr txBox="1"/>
          <p:nvPr/>
        </p:nvSpPr>
        <p:spPr>
          <a:xfrm>
            <a:off x="459436" y="-6186773"/>
            <a:ext cx="3389865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Objective</a:t>
            </a:r>
            <a:r>
              <a:rPr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7407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view of a city skyline with a clock tower">
            <a:extLst>
              <a:ext uri="{FF2B5EF4-FFF2-40B4-BE49-F238E27FC236}">
                <a16:creationId xmlns:a16="http://schemas.microsoft.com/office/drawing/2014/main" id="{C5E82145-BB02-CCCF-963A-FA92087304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64"/>
          <a:stretch/>
        </p:blipFill>
        <p:spPr bwMode="auto">
          <a:xfrm>
            <a:off x="1" y="1"/>
            <a:ext cx="2438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4" name="MODELS FOR PORTFOLIO ANALYSIS"/>
          <p:cNvSpPr txBox="1">
            <a:spLocks noGrp="1"/>
          </p:cNvSpPr>
          <p:nvPr>
            <p:ph type="title"/>
          </p:nvPr>
        </p:nvSpPr>
        <p:spPr>
          <a:xfrm>
            <a:off x="2413000" y="1229132"/>
            <a:ext cx="21971000" cy="14331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9600" dirty="0">
                <a:solidFill>
                  <a:schemeClr val="bg1"/>
                </a:solidFill>
                <a:latin typeface="Bahnschrift SemiBold" panose="020B0502040204020203" pitchFamily="34" charset="0"/>
              </a:rPr>
              <a:t>MODELS FOR PORTFOLIO ANALYSIS</a:t>
            </a:r>
          </a:p>
        </p:txBody>
      </p:sp>
      <p:sp>
        <p:nvSpPr>
          <p:cNvPr id="185" name="Common Models"/>
          <p:cNvSpPr txBox="1">
            <a:spLocks noGrp="1"/>
          </p:cNvSpPr>
          <p:nvPr>
            <p:ph type="body" idx="21"/>
          </p:nvPr>
        </p:nvSpPr>
        <p:spPr>
          <a:xfrm>
            <a:off x="1542142" y="3250713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Common Models</a:t>
            </a:r>
          </a:p>
        </p:txBody>
      </p:sp>
      <p:sp>
        <p:nvSpPr>
          <p:cNvPr id="186" name="Boston Consulting Group (BCG) Matrix…"/>
          <p:cNvSpPr txBox="1">
            <a:spLocks noGrp="1"/>
          </p:cNvSpPr>
          <p:nvPr>
            <p:ph type="body" idx="1"/>
          </p:nvPr>
        </p:nvSpPr>
        <p:spPr>
          <a:xfrm>
            <a:off x="1651082" y="5792527"/>
            <a:ext cx="21971000" cy="8256012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GE Multifactor Portfolio Matrix</a:t>
            </a:r>
          </a:p>
          <a:p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Evaluate business performance and inform strategic decisions regarding investment and resource allocation.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It helps businesses understand their product’s strengths and weaknesses and make strategic decisions about their product lines.</a:t>
            </a:r>
          </a:p>
        </p:txBody>
      </p:sp>
      <p:sp>
        <p:nvSpPr>
          <p:cNvPr id="187" name="Purpose"/>
          <p:cNvSpPr txBox="1"/>
          <p:nvPr/>
        </p:nvSpPr>
        <p:spPr>
          <a:xfrm>
            <a:off x="1651082" y="7000317"/>
            <a:ext cx="2943113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Purpose</a:t>
            </a:r>
            <a:r>
              <a:rPr dirty="0"/>
              <a:t> </a:t>
            </a:r>
          </a:p>
        </p:txBody>
      </p:sp>
      <p:sp>
        <p:nvSpPr>
          <p:cNvPr id="7" name="Concept">
            <a:extLst>
              <a:ext uri="{FF2B5EF4-FFF2-40B4-BE49-F238E27FC236}">
                <a16:creationId xmlns:a16="http://schemas.microsoft.com/office/drawing/2014/main" id="{658015CE-9D14-DB77-E436-1B35312180BE}"/>
              </a:ext>
            </a:extLst>
          </p:cNvPr>
          <p:cNvSpPr txBox="1">
            <a:spLocks/>
          </p:cNvSpPr>
          <p:nvPr/>
        </p:nvSpPr>
        <p:spPr>
          <a:xfrm>
            <a:off x="1627385" y="14252393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Concept</a:t>
            </a:r>
            <a:r>
              <a:rPr lang="en-IN" dirty="0"/>
              <a:t> </a:t>
            </a:r>
          </a:p>
        </p:txBody>
      </p:sp>
      <p:sp>
        <p:nvSpPr>
          <p:cNvPr id="8" name="The BCG Matrix evaluates businesses based on two variables: market growth rate and relative market share.…">
            <a:extLst>
              <a:ext uri="{FF2B5EF4-FFF2-40B4-BE49-F238E27FC236}">
                <a16:creationId xmlns:a16="http://schemas.microsoft.com/office/drawing/2014/main" id="{A5166344-DB3F-F72F-081E-983401930C68}"/>
              </a:ext>
            </a:extLst>
          </p:cNvPr>
          <p:cNvSpPr txBox="1">
            <a:spLocks/>
          </p:cNvSpPr>
          <p:nvPr/>
        </p:nvSpPr>
        <p:spPr>
          <a:xfrm>
            <a:off x="1206500" y="2247728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The BCG Matrix evaluates businesses based on two variables: market growth rate and relative market share.</a:t>
            </a: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Vertical: Market Growth Rate (high to low)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Horizontal: Relative Market Share (high to low)</a:t>
            </a:r>
          </a:p>
        </p:txBody>
      </p:sp>
      <p:sp>
        <p:nvSpPr>
          <p:cNvPr id="9" name="Axes Explanation">
            <a:extLst>
              <a:ext uri="{FF2B5EF4-FFF2-40B4-BE49-F238E27FC236}">
                <a16:creationId xmlns:a16="http://schemas.microsoft.com/office/drawing/2014/main" id="{992C8547-F569-489C-B8E5-4FCF403120A3}"/>
              </a:ext>
            </a:extLst>
          </p:cNvPr>
          <p:cNvSpPr txBox="1"/>
          <p:nvPr/>
        </p:nvSpPr>
        <p:spPr>
          <a:xfrm>
            <a:off x="1542142" y="18810683"/>
            <a:ext cx="5562420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pPr>
              <a:defRPr sz="4800"/>
            </a:pPr>
            <a:r>
              <a:rPr sz="5500" dirty="0">
                <a:solidFill>
                  <a:schemeClr val="bg1"/>
                </a:solidFill>
                <a:latin typeface="Bahnschrift SemiBold" panose="020B0502040204020203" pitchFamily="34" charset="0"/>
              </a:rPr>
              <a:t>Axes Explanation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CCECFF-0C60-7C67-3A30-75E142F5CD70}"/>
              </a:ext>
            </a:extLst>
          </p:cNvPr>
          <p:cNvSpPr txBox="1"/>
          <p:nvPr/>
        </p:nvSpPr>
        <p:spPr>
          <a:xfrm>
            <a:off x="2008344" y="4610444"/>
            <a:ext cx="12192000" cy="7571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 Boston Consulting Group (BCG) Matrix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6DD25F-9EC8-ACD5-9CAF-EDFF6A2BF7B0}"/>
              </a:ext>
            </a:extLst>
          </p:cNvPr>
          <p:cNvSpPr txBox="1"/>
          <p:nvPr/>
        </p:nvSpPr>
        <p:spPr>
          <a:xfrm>
            <a:off x="1627385" y="3358726"/>
            <a:ext cx="761918" cy="1898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8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.</a:t>
            </a:r>
            <a:endParaRPr kumimoji="0" lang="en-IN" sz="8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Bahnschrift SemiBold" panose="020B0502040204020203" pitchFamily="34" charset="0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6A3BD-026C-294A-64D8-C87B95053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view of a city skyline with a clock tower">
            <a:extLst>
              <a:ext uri="{FF2B5EF4-FFF2-40B4-BE49-F238E27FC236}">
                <a16:creationId xmlns:a16="http://schemas.microsoft.com/office/drawing/2014/main" id="{83236BA3-95DE-183E-2E3B-D569B3C704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64"/>
          <a:stretch/>
        </p:blipFill>
        <p:spPr bwMode="auto">
          <a:xfrm>
            <a:off x="1" y="-21813"/>
            <a:ext cx="2438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4" name="MODELS FOR PORTFOLIO ANALYSIS">
            <a:extLst>
              <a:ext uri="{FF2B5EF4-FFF2-40B4-BE49-F238E27FC236}">
                <a16:creationId xmlns:a16="http://schemas.microsoft.com/office/drawing/2014/main" id="{4798925A-8905-1C3E-EA51-4949C5359D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08344" y="-6047105"/>
            <a:ext cx="21971000" cy="14331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9600" dirty="0">
                <a:solidFill>
                  <a:schemeClr val="bg1"/>
                </a:solidFill>
                <a:latin typeface="Bahnschrift SemiBold" panose="020B0502040204020203" pitchFamily="34" charset="0"/>
              </a:rPr>
              <a:t>MODELS FOR PORTFOLIO ANALYSIS</a:t>
            </a:r>
          </a:p>
        </p:txBody>
      </p:sp>
      <p:sp>
        <p:nvSpPr>
          <p:cNvPr id="185" name="Common Models">
            <a:extLst>
              <a:ext uri="{FF2B5EF4-FFF2-40B4-BE49-F238E27FC236}">
                <a16:creationId xmlns:a16="http://schemas.microsoft.com/office/drawing/2014/main" id="{2961A745-AE3B-AF76-00DE-9E6D4E681603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-9358115" y="3071770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Common Models</a:t>
            </a:r>
          </a:p>
        </p:txBody>
      </p:sp>
      <p:sp>
        <p:nvSpPr>
          <p:cNvPr id="186" name="Boston Consulting Group (BCG) Matrix…">
            <a:extLst>
              <a:ext uri="{FF2B5EF4-FFF2-40B4-BE49-F238E27FC236}">
                <a16:creationId xmlns:a16="http://schemas.microsoft.com/office/drawing/2014/main" id="{3F47DD36-F364-3942-39CA-C4B216F390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471996" y="5438174"/>
            <a:ext cx="21971000" cy="8256012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GE Multifactor Portfolio Matrix</a:t>
            </a:r>
          </a:p>
          <a:p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Evaluate business performance and inform strategic decisions regarding investment and resource allocation.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It helps businesses understand their product’s strengths and weaknesses and make strategic decisions about their product lines.</a:t>
            </a:r>
          </a:p>
        </p:txBody>
      </p:sp>
      <p:sp>
        <p:nvSpPr>
          <p:cNvPr id="187" name="Purpose">
            <a:extLst>
              <a:ext uri="{FF2B5EF4-FFF2-40B4-BE49-F238E27FC236}">
                <a16:creationId xmlns:a16="http://schemas.microsoft.com/office/drawing/2014/main" id="{7E27AFBC-AC68-202F-73BF-09DC2B286F69}"/>
              </a:ext>
            </a:extLst>
          </p:cNvPr>
          <p:cNvSpPr txBox="1"/>
          <p:nvPr/>
        </p:nvSpPr>
        <p:spPr>
          <a:xfrm>
            <a:off x="-9093726" y="6858000"/>
            <a:ext cx="2943113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Purpose</a:t>
            </a:r>
            <a:r>
              <a:rPr dirty="0"/>
              <a:t> </a:t>
            </a:r>
          </a:p>
        </p:txBody>
      </p:sp>
      <p:sp>
        <p:nvSpPr>
          <p:cNvPr id="7" name="Concept">
            <a:extLst>
              <a:ext uri="{FF2B5EF4-FFF2-40B4-BE49-F238E27FC236}">
                <a16:creationId xmlns:a16="http://schemas.microsoft.com/office/drawing/2014/main" id="{EBB17693-9BC1-3E78-D56A-052AC5C159CA}"/>
              </a:ext>
            </a:extLst>
          </p:cNvPr>
          <p:cNvSpPr txBox="1">
            <a:spLocks/>
          </p:cNvSpPr>
          <p:nvPr/>
        </p:nvSpPr>
        <p:spPr>
          <a:xfrm>
            <a:off x="1627385" y="3539159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Concept</a:t>
            </a:r>
            <a:r>
              <a:rPr lang="en-IN" dirty="0"/>
              <a:t> </a:t>
            </a:r>
          </a:p>
        </p:txBody>
      </p:sp>
      <p:sp>
        <p:nvSpPr>
          <p:cNvPr id="8" name="The BCG Matrix evaluates businesses based on two variables: market growth rate and relative market share.…">
            <a:extLst>
              <a:ext uri="{FF2B5EF4-FFF2-40B4-BE49-F238E27FC236}">
                <a16:creationId xmlns:a16="http://schemas.microsoft.com/office/drawing/2014/main" id="{529D4169-8B4D-E3E9-BAEA-7D3A9CDFBA3A}"/>
              </a:ext>
            </a:extLst>
          </p:cNvPr>
          <p:cNvSpPr txBox="1">
            <a:spLocks/>
          </p:cNvSpPr>
          <p:nvPr/>
        </p:nvSpPr>
        <p:spPr>
          <a:xfrm>
            <a:off x="1627385" y="4874469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The BCG Matrix evaluates businesses based on two variables: market growth rate and relative market share.</a:t>
            </a: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Vertical: Market Growth Rate (high to low)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Horizontal: Relative Market Share (high to low)</a:t>
            </a:r>
          </a:p>
        </p:txBody>
      </p:sp>
      <p:sp>
        <p:nvSpPr>
          <p:cNvPr id="9" name="Axes Explanation">
            <a:extLst>
              <a:ext uri="{FF2B5EF4-FFF2-40B4-BE49-F238E27FC236}">
                <a16:creationId xmlns:a16="http://schemas.microsoft.com/office/drawing/2014/main" id="{E459AAA2-1407-545A-3AC7-3459DB8EB129}"/>
              </a:ext>
            </a:extLst>
          </p:cNvPr>
          <p:cNvSpPr txBox="1"/>
          <p:nvPr/>
        </p:nvSpPr>
        <p:spPr>
          <a:xfrm>
            <a:off x="1712628" y="7265067"/>
            <a:ext cx="5562420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pPr>
              <a:defRPr sz="4800"/>
            </a:pPr>
            <a:r>
              <a:rPr sz="5500" dirty="0">
                <a:solidFill>
                  <a:schemeClr val="bg1"/>
                </a:solidFill>
                <a:latin typeface="Bahnschrift SemiBold" panose="020B0502040204020203" pitchFamily="34" charset="0"/>
              </a:rPr>
              <a:t>Axes Explanation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97E634-3A11-6813-1195-FE0EEFBD3BAF}"/>
              </a:ext>
            </a:extLst>
          </p:cNvPr>
          <p:cNvSpPr txBox="1"/>
          <p:nvPr/>
        </p:nvSpPr>
        <p:spPr>
          <a:xfrm>
            <a:off x="1899404" y="835124"/>
            <a:ext cx="21613738" cy="13111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Boston Consulting Group (BCG) Matrix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51D7F5-5CE8-25BE-1E46-C535E5D06160}"/>
              </a:ext>
            </a:extLst>
          </p:cNvPr>
          <p:cNvSpPr txBox="1"/>
          <p:nvPr/>
        </p:nvSpPr>
        <p:spPr>
          <a:xfrm>
            <a:off x="-9358115" y="3661210"/>
            <a:ext cx="761918" cy="1898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8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.</a:t>
            </a:r>
            <a:endParaRPr kumimoji="0" lang="en-IN" sz="8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Bahnschrift SemiBold" panose="020B0502040204020203" pitchFamily="34" charset="0"/>
              <a:sym typeface="Helvetica Neue"/>
            </a:endParaRPr>
          </a:p>
        </p:txBody>
      </p:sp>
      <p:sp>
        <p:nvSpPr>
          <p:cNvPr id="2" name="HUL IN THE BCG MATRIX">
            <a:extLst>
              <a:ext uri="{FF2B5EF4-FFF2-40B4-BE49-F238E27FC236}">
                <a16:creationId xmlns:a16="http://schemas.microsoft.com/office/drawing/2014/main" id="{8EE7448B-E34A-890A-8916-EA3B41A63D1E}"/>
              </a:ext>
            </a:extLst>
          </p:cNvPr>
          <p:cNvSpPr txBox="1">
            <a:spLocks/>
          </p:cNvSpPr>
          <p:nvPr/>
        </p:nvSpPr>
        <p:spPr>
          <a:xfrm>
            <a:off x="-15965809" y="867973"/>
            <a:ext cx="21971000" cy="1311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HUL IN THE BCG MATRIX</a:t>
            </a:r>
          </a:p>
        </p:txBody>
      </p:sp>
      <p:sp>
        <p:nvSpPr>
          <p:cNvPr id="3" name="Four Categories">
            <a:extLst>
              <a:ext uri="{FF2B5EF4-FFF2-40B4-BE49-F238E27FC236}">
                <a16:creationId xmlns:a16="http://schemas.microsoft.com/office/drawing/2014/main" id="{BD1FD38E-4E85-4E86-2B72-6747B94EE4D7}"/>
              </a:ext>
            </a:extLst>
          </p:cNvPr>
          <p:cNvSpPr txBox="1">
            <a:spLocks/>
          </p:cNvSpPr>
          <p:nvPr/>
        </p:nvSpPr>
        <p:spPr>
          <a:xfrm>
            <a:off x="-19962656" y="3472301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Four Categories</a:t>
            </a:r>
          </a:p>
        </p:txBody>
      </p:sp>
      <p:sp>
        <p:nvSpPr>
          <p:cNvPr id="4" name="STARS: High market share, high growth (e.g., Surf excel).…">
            <a:extLst>
              <a:ext uri="{FF2B5EF4-FFF2-40B4-BE49-F238E27FC236}">
                <a16:creationId xmlns:a16="http://schemas.microsoft.com/office/drawing/2014/main" id="{70617BA9-F55E-BAFB-6945-F56B2AAC6D5F}"/>
              </a:ext>
            </a:extLst>
          </p:cNvPr>
          <p:cNvSpPr txBox="1">
            <a:spLocks/>
          </p:cNvSpPr>
          <p:nvPr/>
        </p:nvSpPr>
        <p:spPr>
          <a:xfrm>
            <a:off x="-32999120" y="6196595"/>
            <a:ext cx="21971000" cy="7519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STARS: High market share, high growth (e.g., Surf excel).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CASH COWS: High market share, low growth (e.g., Closeup).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QUESTION MARKS: Low market share, high growth (e.g., </a:t>
            </a:r>
            <a:r>
              <a:rPr lang="en-GB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Sunsilk</a:t>
            </a:r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DOGS: Low market share, low growth (e.g., </a:t>
            </a:r>
            <a:r>
              <a:rPr lang="en-GB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Taaza</a:t>
            </a:r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09526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97B2A-8D69-A923-3817-FC17E827F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view of a city skyline with a clock tower">
            <a:extLst>
              <a:ext uri="{FF2B5EF4-FFF2-40B4-BE49-F238E27FC236}">
                <a16:creationId xmlns:a16="http://schemas.microsoft.com/office/drawing/2014/main" id="{7AC4734F-FC57-6270-D6A5-4A4ADA228A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64"/>
          <a:stretch/>
        </p:blipFill>
        <p:spPr bwMode="auto">
          <a:xfrm>
            <a:off x="1" y="25161"/>
            <a:ext cx="2438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4" name="MODELS FOR PORTFOLIO ANALYSIS">
            <a:extLst>
              <a:ext uri="{FF2B5EF4-FFF2-40B4-BE49-F238E27FC236}">
                <a16:creationId xmlns:a16="http://schemas.microsoft.com/office/drawing/2014/main" id="{9460A289-8618-E789-EEA2-232A9F5581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08344" y="-6047105"/>
            <a:ext cx="21971000" cy="14331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9600" dirty="0">
                <a:solidFill>
                  <a:schemeClr val="bg1"/>
                </a:solidFill>
                <a:latin typeface="Bahnschrift SemiBold" panose="020B0502040204020203" pitchFamily="34" charset="0"/>
              </a:rPr>
              <a:t>MODELS FOR PORTFOLIO ANALYSIS</a:t>
            </a:r>
          </a:p>
        </p:txBody>
      </p:sp>
      <p:sp>
        <p:nvSpPr>
          <p:cNvPr id="185" name="Common Models">
            <a:extLst>
              <a:ext uri="{FF2B5EF4-FFF2-40B4-BE49-F238E27FC236}">
                <a16:creationId xmlns:a16="http://schemas.microsoft.com/office/drawing/2014/main" id="{3AC7577F-DBCD-3C80-6A0C-8D7276FB3D62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-9358115" y="3071770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Common Models</a:t>
            </a:r>
          </a:p>
        </p:txBody>
      </p:sp>
      <p:sp>
        <p:nvSpPr>
          <p:cNvPr id="186" name="Boston Consulting Group (BCG) Matrix…">
            <a:extLst>
              <a:ext uri="{FF2B5EF4-FFF2-40B4-BE49-F238E27FC236}">
                <a16:creationId xmlns:a16="http://schemas.microsoft.com/office/drawing/2014/main" id="{025A767F-4386-85BC-38D5-91521ECC3C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471996" y="5438174"/>
            <a:ext cx="21971000" cy="8256012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GE Multifactor Portfolio Matrix</a:t>
            </a:r>
          </a:p>
          <a:p>
            <a:endParaRPr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Evaluate business performance and inform strategic decisions regarding investment and resource allocation.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It helps businesses understand their product’s strengths and weaknesses and make strategic decisions about their product lines.</a:t>
            </a:r>
          </a:p>
        </p:txBody>
      </p:sp>
      <p:sp>
        <p:nvSpPr>
          <p:cNvPr id="187" name="Purpose">
            <a:extLst>
              <a:ext uri="{FF2B5EF4-FFF2-40B4-BE49-F238E27FC236}">
                <a16:creationId xmlns:a16="http://schemas.microsoft.com/office/drawing/2014/main" id="{7A112618-3581-DF55-9E19-52DDE6CB9701}"/>
              </a:ext>
            </a:extLst>
          </p:cNvPr>
          <p:cNvSpPr txBox="1"/>
          <p:nvPr/>
        </p:nvSpPr>
        <p:spPr>
          <a:xfrm>
            <a:off x="-9093726" y="6858000"/>
            <a:ext cx="2943113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Purpose</a:t>
            </a:r>
            <a:r>
              <a:rPr dirty="0"/>
              <a:t> </a:t>
            </a:r>
          </a:p>
        </p:txBody>
      </p:sp>
      <p:sp>
        <p:nvSpPr>
          <p:cNvPr id="7" name="Concept">
            <a:extLst>
              <a:ext uri="{FF2B5EF4-FFF2-40B4-BE49-F238E27FC236}">
                <a16:creationId xmlns:a16="http://schemas.microsoft.com/office/drawing/2014/main" id="{BA1C4D35-FD5D-3AAD-590C-F8104E18D2D5}"/>
              </a:ext>
            </a:extLst>
          </p:cNvPr>
          <p:cNvSpPr txBox="1">
            <a:spLocks/>
          </p:cNvSpPr>
          <p:nvPr/>
        </p:nvSpPr>
        <p:spPr>
          <a:xfrm>
            <a:off x="96296781" y="3157253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Concept</a:t>
            </a:r>
            <a:r>
              <a:rPr lang="en-IN" dirty="0"/>
              <a:t> </a:t>
            </a:r>
          </a:p>
        </p:txBody>
      </p:sp>
      <p:sp>
        <p:nvSpPr>
          <p:cNvPr id="8" name="The BCG Matrix evaluates businesses based on two variables: market growth rate and relative market share.…">
            <a:extLst>
              <a:ext uri="{FF2B5EF4-FFF2-40B4-BE49-F238E27FC236}">
                <a16:creationId xmlns:a16="http://schemas.microsoft.com/office/drawing/2014/main" id="{8BFCFC64-5D1E-5F8B-6DA8-E295D978D048}"/>
              </a:ext>
            </a:extLst>
          </p:cNvPr>
          <p:cNvSpPr txBox="1">
            <a:spLocks/>
          </p:cNvSpPr>
          <p:nvPr/>
        </p:nvSpPr>
        <p:spPr>
          <a:xfrm>
            <a:off x="96296781" y="4492563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The BCG Matrix evaluates businesses based on two variables: market growth rate and relative market share.</a:t>
            </a: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Vertical: Market Growth Rate (high to low)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Horizontal: Relative Market Share (high to low)</a:t>
            </a:r>
          </a:p>
        </p:txBody>
      </p:sp>
      <p:sp>
        <p:nvSpPr>
          <p:cNvPr id="9" name="Axes Explanation">
            <a:extLst>
              <a:ext uri="{FF2B5EF4-FFF2-40B4-BE49-F238E27FC236}">
                <a16:creationId xmlns:a16="http://schemas.microsoft.com/office/drawing/2014/main" id="{A3BB2366-4A0B-A839-771D-D9EF9EA05A40}"/>
              </a:ext>
            </a:extLst>
          </p:cNvPr>
          <p:cNvSpPr txBox="1"/>
          <p:nvPr/>
        </p:nvSpPr>
        <p:spPr>
          <a:xfrm>
            <a:off x="96382024" y="6883161"/>
            <a:ext cx="5562420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pPr>
              <a:defRPr sz="4800"/>
            </a:pPr>
            <a:r>
              <a:rPr sz="5500" dirty="0">
                <a:solidFill>
                  <a:schemeClr val="bg1"/>
                </a:solidFill>
                <a:latin typeface="Bahnschrift SemiBold" panose="020B0502040204020203" pitchFamily="34" charset="0"/>
              </a:rPr>
              <a:t>Axes Explanation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E4A6E7-6B21-88DC-C433-FABA26B6577A}"/>
              </a:ext>
            </a:extLst>
          </p:cNvPr>
          <p:cNvSpPr txBox="1"/>
          <p:nvPr/>
        </p:nvSpPr>
        <p:spPr>
          <a:xfrm>
            <a:off x="26544661" y="867973"/>
            <a:ext cx="21613738" cy="13111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Boston Consulting Group (BCG) Matrix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2B548D-A512-8A10-E270-6262782ED359}"/>
              </a:ext>
            </a:extLst>
          </p:cNvPr>
          <p:cNvSpPr txBox="1"/>
          <p:nvPr/>
        </p:nvSpPr>
        <p:spPr>
          <a:xfrm>
            <a:off x="-9358115" y="3661210"/>
            <a:ext cx="761918" cy="1898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8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.</a:t>
            </a:r>
            <a:endParaRPr kumimoji="0" lang="en-IN" sz="8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Bahnschrift SemiBold" panose="020B0502040204020203" pitchFamily="34" charset="0"/>
              <a:sym typeface="Helvetica Neue"/>
            </a:endParaRPr>
          </a:p>
        </p:txBody>
      </p:sp>
      <p:sp>
        <p:nvSpPr>
          <p:cNvPr id="2" name="HUL IN THE BCG MATRIX">
            <a:extLst>
              <a:ext uri="{FF2B5EF4-FFF2-40B4-BE49-F238E27FC236}">
                <a16:creationId xmlns:a16="http://schemas.microsoft.com/office/drawing/2014/main" id="{A5D885A0-9784-CC1F-307B-222405DD18DC}"/>
              </a:ext>
            </a:extLst>
          </p:cNvPr>
          <p:cNvSpPr txBox="1">
            <a:spLocks/>
          </p:cNvSpPr>
          <p:nvPr/>
        </p:nvSpPr>
        <p:spPr>
          <a:xfrm>
            <a:off x="5212679" y="965760"/>
            <a:ext cx="21971000" cy="1311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HUL IN THE BCG MATRIX</a:t>
            </a:r>
          </a:p>
        </p:txBody>
      </p:sp>
      <p:sp>
        <p:nvSpPr>
          <p:cNvPr id="3" name="Four Categories">
            <a:extLst>
              <a:ext uri="{FF2B5EF4-FFF2-40B4-BE49-F238E27FC236}">
                <a16:creationId xmlns:a16="http://schemas.microsoft.com/office/drawing/2014/main" id="{27467D78-E9F1-D4E8-1F91-699B3B2B40E1}"/>
              </a:ext>
            </a:extLst>
          </p:cNvPr>
          <p:cNvSpPr txBox="1">
            <a:spLocks/>
          </p:cNvSpPr>
          <p:nvPr/>
        </p:nvSpPr>
        <p:spPr>
          <a:xfrm>
            <a:off x="2148977" y="3166674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Four Categories</a:t>
            </a:r>
          </a:p>
        </p:txBody>
      </p:sp>
      <p:sp>
        <p:nvSpPr>
          <p:cNvPr id="4" name="STARS: High market share, high growth (e.g., Surf excel).…">
            <a:extLst>
              <a:ext uri="{FF2B5EF4-FFF2-40B4-BE49-F238E27FC236}">
                <a16:creationId xmlns:a16="http://schemas.microsoft.com/office/drawing/2014/main" id="{065467FB-15D4-1E69-071F-7EE2C6109947}"/>
              </a:ext>
            </a:extLst>
          </p:cNvPr>
          <p:cNvSpPr txBox="1">
            <a:spLocks/>
          </p:cNvSpPr>
          <p:nvPr/>
        </p:nvSpPr>
        <p:spPr>
          <a:xfrm>
            <a:off x="3207503" y="5328622"/>
            <a:ext cx="21971000" cy="7519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STARS: High market share, high growth (e.g., Surf excel).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CASH COWS: High market share, low growth (e.g., Closeup).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QUESTION MARKS: Low market share, high growth (e.g., </a:t>
            </a:r>
            <a:r>
              <a:rPr lang="en-GB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Sunsilk</a:t>
            </a:r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DOGS: Low market share, low growth (e.g., </a:t>
            </a:r>
            <a:r>
              <a:rPr lang="en-GB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Taaza</a:t>
            </a:r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).</a:t>
            </a:r>
          </a:p>
        </p:txBody>
      </p:sp>
      <p:pic>
        <p:nvPicPr>
          <p:cNvPr id="5" name="Screenshot 2024-10-13 at 18.31.13.png" descr="Screenshot 2024-10-13 at 18.31.13.png">
            <a:extLst>
              <a:ext uri="{FF2B5EF4-FFF2-40B4-BE49-F238E27FC236}">
                <a16:creationId xmlns:a16="http://schemas.microsoft.com/office/drawing/2014/main" id="{1FB9AB54-25F2-77DE-E14E-59CD2514A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719280" y="-21814"/>
            <a:ext cx="21676660" cy="13716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97198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2EEE76-7BA7-E3A9-DE14-AEE92E3C7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view of a city skyline with a clock tower">
            <a:extLst>
              <a:ext uri="{FF2B5EF4-FFF2-40B4-BE49-F238E27FC236}">
                <a16:creationId xmlns:a16="http://schemas.microsoft.com/office/drawing/2014/main" id="{553942B0-6FAF-1A9D-E376-857EB382EA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64"/>
          <a:stretch/>
        </p:blipFill>
        <p:spPr bwMode="auto">
          <a:xfrm>
            <a:off x="24580179" y="25161"/>
            <a:ext cx="2438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5" name="Common Models">
            <a:extLst>
              <a:ext uri="{FF2B5EF4-FFF2-40B4-BE49-F238E27FC236}">
                <a16:creationId xmlns:a16="http://schemas.microsoft.com/office/drawing/2014/main" id="{DD294F9B-4175-49DF-969B-0B1629E8DFB3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-9358115" y="3071770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Common Models</a:t>
            </a:r>
          </a:p>
        </p:txBody>
      </p:sp>
      <p:sp>
        <p:nvSpPr>
          <p:cNvPr id="187" name="Purpose">
            <a:extLst>
              <a:ext uri="{FF2B5EF4-FFF2-40B4-BE49-F238E27FC236}">
                <a16:creationId xmlns:a16="http://schemas.microsoft.com/office/drawing/2014/main" id="{06191BAC-F896-F113-61FC-B769985DA80F}"/>
              </a:ext>
            </a:extLst>
          </p:cNvPr>
          <p:cNvSpPr txBox="1"/>
          <p:nvPr/>
        </p:nvSpPr>
        <p:spPr>
          <a:xfrm>
            <a:off x="-9093726" y="6858000"/>
            <a:ext cx="2943113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Purpose</a:t>
            </a:r>
            <a:r>
              <a:rPr dirty="0"/>
              <a:t> </a:t>
            </a:r>
          </a:p>
        </p:txBody>
      </p:sp>
      <p:sp>
        <p:nvSpPr>
          <p:cNvPr id="7" name="Concept">
            <a:extLst>
              <a:ext uri="{FF2B5EF4-FFF2-40B4-BE49-F238E27FC236}">
                <a16:creationId xmlns:a16="http://schemas.microsoft.com/office/drawing/2014/main" id="{E11795A9-0283-8D65-9F9B-7AD3A9EAF69D}"/>
              </a:ext>
            </a:extLst>
          </p:cNvPr>
          <p:cNvSpPr txBox="1">
            <a:spLocks/>
          </p:cNvSpPr>
          <p:nvPr/>
        </p:nvSpPr>
        <p:spPr>
          <a:xfrm>
            <a:off x="96296781" y="3157253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Concept</a:t>
            </a:r>
            <a:r>
              <a:rPr lang="en-IN" dirty="0"/>
              <a:t> </a:t>
            </a:r>
          </a:p>
        </p:txBody>
      </p:sp>
      <p:sp>
        <p:nvSpPr>
          <p:cNvPr id="8" name="The BCG Matrix evaluates businesses based on two variables: market growth rate and relative market share.…">
            <a:extLst>
              <a:ext uri="{FF2B5EF4-FFF2-40B4-BE49-F238E27FC236}">
                <a16:creationId xmlns:a16="http://schemas.microsoft.com/office/drawing/2014/main" id="{D0E3919D-043F-C278-81B3-AC777503A2E1}"/>
              </a:ext>
            </a:extLst>
          </p:cNvPr>
          <p:cNvSpPr txBox="1">
            <a:spLocks/>
          </p:cNvSpPr>
          <p:nvPr/>
        </p:nvSpPr>
        <p:spPr>
          <a:xfrm>
            <a:off x="96296781" y="4492563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The BCG Matrix evaluates businesses based on two variables: market growth rate and relative market share.</a:t>
            </a: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endParaRPr lang="en-GB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Vertical: Market Growth Rate (high to low)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Horizontal: Relative Market Share (high to low)</a:t>
            </a:r>
          </a:p>
        </p:txBody>
      </p:sp>
      <p:sp>
        <p:nvSpPr>
          <p:cNvPr id="9" name="Axes Explanation">
            <a:extLst>
              <a:ext uri="{FF2B5EF4-FFF2-40B4-BE49-F238E27FC236}">
                <a16:creationId xmlns:a16="http://schemas.microsoft.com/office/drawing/2014/main" id="{E98D795E-F128-1653-6D6B-6CFB1CA1CA8A}"/>
              </a:ext>
            </a:extLst>
          </p:cNvPr>
          <p:cNvSpPr txBox="1"/>
          <p:nvPr/>
        </p:nvSpPr>
        <p:spPr>
          <a:xfrm>
            <a:off x="96382024" y="6883161"/>
            <a:ext cx="5562420" cy="86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 b="1"/>
            </a:lvl1pPr>
          </a:lstStyle>
          <a:p>
            <a:pPr>
              <a:defRPr sz="4800"/>
            </a:pPr>
            <a:r>
              <a:rPr sz="5500" dirty="0">
                <a:solidFill>
                  <a:schemeClr val="bg1"/>
                </a:solidFill>
                <a:latin typeface="Bahnschrift SemiBold" panose="020B0502040204020203" pitchFamily="34" charset="0"/>
              </a:rPr>
              <a:t>Axes Explanation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6EE5DA-C1D9-8F1C-BD04-6DED1D30E06F}"/>
              </a:ext>
            </a:extLst>
          </p:cNvPr>
          <p:cNvSpPr txBox="1"/>
          <p:nvPr/>
        </p:nvSpPr>
        <p:spPr>
          <a:xfrm>
            <a:off x="-9358115" y="3661210"/>
            <a:ext cx="761918" cy="1898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8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Bahnschrift SemiBold" panose="020B0502040204020203" pitchFamily="34" charset="0"/>
                <a:sym typeface="Helvetica Neue"/>
              </a:rPr>
              <a:t>.</a:t>
            </a:r>
            <a:endParaRPr kumimoji="0" lang="en-IN" sz="8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Bahnschrift SemiBold" panose="020B0502040204020203" pitchFamily="34" charset="0"/>
              <a:sym typeface="Helvetica Neue"/>
            </a:endParaRPr>
          </a:p>
        </p:txBody>
      </p:sp>
      <p:sp>
        <p:nvSpPr>
          <p:cNvPr id="2" name="HUL IN THE BCG MATRIX">
            <a:extLst>
              <a:ext uri="{FF2B5EF4-FFF2-40B4-BE49-F238E27FC236}">
                <a16:creationId xmlns:a16="http://schemas.microsoft.com/office/drawing/2014/main" id="{3086BDEA-2A76-1472-320C-13533234E904}"/>
              </a:ext>
            </a:extLst>
          </p:cNvPr>
          <p:cNvSpPr txBox="1">
            <a:spLocks/>
          </p:cNvSpPr>
          <p:nvPr/>
        </p:nvSpPr>
        <p:spPr>
          <a:xfrm>
            <a:off x="25786679" y="737160"/>
            <a:ext cx="21971000" cy="1311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HUL IN THE BCG MATRIX</a:t>
            </a:r>
          </a:p>
        </p:txBody>
      </p:sp>
      <p:sp>
        <p:nvSpPr>
          <p:cNvPr id="3" name="Four Categories">
            <a:extLst>
              <a:ext uri="{FF2B5EF4-FFF2-40B4-BE49-F238E27FC236}">
                <a16:creationId xmlns:a16="http://schemas.microsoft.com/office/drawing/2014/main" id="{B4549037-327E-5801-6D16-30D4328DECD3}"/>
              </a:ext>
            </a:extLst>
          </p:cNvPr>
          <p:cNvSpPr txBox="1">
            <a:spLocks/>
          </p:cNvSpPr>
          <p:nvPr/>
        </p:nvSpPr>
        <p:spPr>
          <a:xfrm>
            <a:off x="25786679" y="2759484"/>
            <a:ext cx="21971000" cy="934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Four Categories</a:t>
            </a:r>
          </a:p>
        </p:txBody>
      </p:sp>
      <p:sp>
        <p:nvSpPr>
          <p:cNvPr id="4" name="STARS: High market share, high growth (e.g., Surf excel).…">
            <a:extLst>
              <a:ext uri="{FF2B5EF4-FFF2-40B4-BE49-F238E27FC236}">
                <a16:creationId xmlns:a16="http://schemas.microsoft.com/office/drawing/2014/main" id="{2852D005-2E81-A2A2-C972-0751CFAEFA1F}"/>
              </a:ext>
            </a:extLst>
          </p:cNvPr>
          <p:cNvSpPr txBox="1">
            <a:spLocks/>
          </p:cNvSpPr>
          <p:nvPr/>
        </p:nvSpPr>
        <p:spPr>
          <a:xfrm>
            <a:off x="25786679" y="5085522"/>
            <a:ext cx="21971000" cy="7519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STARS: High market share, high growth (e.g., Surf excel).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CASH COWS: High market share, low growth (e.g., Closeup).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QUESTION MARKS: Low market share, high growth (e.g., </a:t>
            </a:r>
            <a:r>
              <a:rPr lang="en-GB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Sunsilk</a:t>
            </a:r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).</a:t>
            </a:r>
          </a:p>
          <a:p>
            <a:pPr hangingPunct="1"/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DOGS: Low market share, low growth (e.g., </a:t>
            </a:r>
            <a:r>
              <a:rPr lang="en-GB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Taaza</a:t>
            </a:r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).</a:t>
            </a:r>
          </a:p>
        </p:txBody>
      </p:sp>
      <p:pic>
        <p:nvPicPr>
          <p:cNvPr id="5" name="Screenshot 2024-10-13 at 18.31.13.png" descr="Screenshot 2024-10-13 at 18.31.13.png">
            <a:extLst>
              <a:ext uri="{FF2B5EF4-FFF2-40B4-BE49-F238E27FC236}">
                <a16:creationId xmlns:a16="http://schemas.microsoft.com/office/drawing/2014/main" id="{50B983A8-BC19-80CB-0BF5-CED7A4947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611" y="-25161"/>
            <a:ext cx="2167666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2" descr="a view of a city skyline with a clock tower">
            <a:extLst>
              <a:ext uri="{FF2B5EF4-FFF2-40B4-BE49-F238E27FC236}">
                <a16:creationId xmlns:a16="http://schemas.microsoft.com/office/drawing/2014/main" id="{D19CEC38-55A6-7E64-2E8D-0778A227E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64"/>
          <a:stretch/>
        </p:blipFill>
        <p:spPr bwMode="auto">
          <a:xfrm>
            <a:off x="24775641" y="52632"/>
            <a:ext cx="24383999" cy="1371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TRATEGIC IMPLICATIONS OF BCG MATRIX">
            <a:extLst>
              <a:ext uri="{FF2B5EF4-FFF2-40B4-BE49-F238E27FC236}">
                <a16:creationId xmlns:a16="http://schemas.microsoft.com/office/drawing/2014/main" id="{84287309-3911-B966-9E0C-E9A58ABFBC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752276" y="938411"/>
            <a:ext cx="21971000" cy="1433163"/>
          </a:xfrm>
          <a:prstGeom prst="rect">
            <a:avLst/>
          </a:prstGeom>
        </p:spPr>
        <p:txBody>
          <a:bodyPr>
            <a:noAutofit/>
          </a:bodyPr>
          <a:lstStyle>
            <a:lvl1pPr defTabSz="2389572">
              <a:defRPr sz="8330" spc="-166"/>
            </a:lvl1pPr>
          </a:lstStyle>
          <a:p>
            <a:r>
              <a:rPr sz="8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STRATEGIC IMPLICATIONS OF BCG MATRIX</a:t>
            </a:r>
          </a:p>
        </p:txBody>
      </p:sp>
      <p:sp>
        <p:nvSpPr>
          <p:cNvPr id="17" name="Investment">
            <a:extLst>
              <a:ext uri="{FF2B5EF4-FFF2-40B4-BE49-F238E27FC236}">
                <a16:creationId xmlns:a16="http://schemas.microsoft.com/office/drawing/2014/main" id="{EED24E3A-73CE-F10D-D747-C2026D53E4A9}"/>
              </a:ext>
            </a:extLst>
          </p:cNvPr>
          <p:cNvSpPr txBox="1">
            <a:spLocks/>
          </p:cNvSpPr>
          <p:nvPr/>
        </p:nvSpPr>
        <p:spPr>
          <a:xfrm>
            <a:off x="38581928" y="3157253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19" rIns="45719" bIns="45719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IN">
                <a:solidFill>
                  <a:schemeClr val="bg1"/>
                </a:solidFill>
                <a:latin typeface="Bahnschrift SemiBold" panose="020B0502040204020203" pitchFamily="34" charset="0"/>
              </a:rPr>
              <a:t>Investment</a:t>
            </a:r>
            <a:r>
              <a:rPr lang="en-IN"/>
              <a:t> </a:t>
            </a:r>
            <a:endParaRPr lang="en-IN" dirty="0"/>
          </a:p>
        </p:txBody>
      </p:sp>
      <p:sp>
        <p:nvSpPr>
          <p:cNvPr id="18" name="STARS: Require reinvestment to maintain market share and support growth.…">
            <a:extLst>
              <a:ext uri="{FF2B5EF4-FFF2-40B4-BE49-F238E27FC236}">
                <a16:creationId xmlns:a16="http://schemas.microsoft.com/office/drawing/2014/main" id="{53A90770-57A1-BA25-579E-A336F89B17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737776" y="4891626"/>
            <a:ext cx="21971000" cy="7281871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STARS: Require reinvestment to maintain market share and support growth.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CASH COWS: Generate cash for reinvestment into stars and question marks.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QUESTION MARKS: Require careful evaluation; decide whether to invest or divest.</a:t>
            </a:r>
          </a:p>
          <a:p>
            <a:r>
              <a:rPr dirty="0">
                <a:solidFill>
                  <a:schemeClr val="bg1"/>
                </a:solidFill>
                <a:latin typeface="Bahnschrift SemiBold" panose="020B0502040204020203" pitchFamily="34" charset="0"/>
              </a:rPr>
              <a:t>DOGS: Consider divestment or harvesting to free up resources.</a:t>
            </a:r>
          </a:p>
        </p:txBody>
      </p:sp>
    </p:spTree>
    <p:extLst>
      <p:ext uri="{BB962C8B-B14F-4D97-AF65-F5344CB8AC3E}">
        <p14:creationId xmlns:p14="http://schemas.microsoft.com/office/powerpoint/2010/main" val="3352169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2610</Words>
  <Application>Microsoft Office PowerPoint</Application>
  <PresentationFormat>Custom</PresentationFormat>
  <Paragraphs>453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Bahnschrift SemiBold</vt:lpstr>
      <vt:lpstr>Bahnschrift SemiCondensed</vt:lpstr>
      <vt:lpstr>Helvetica Neue</vt:lpstr>
      <vt:lpstr>Helvetica Neue Medium</vt:lpstr>
      <vt:lpstr>33_DynamicLight</vt:lpstr>
      <vt:lpstr>PORTFOLIO  ANALYSIS   HINDUSTAN  UNILEVER  LIMITED</vt:lpstr>
      <vt:lpstr>PORTFOLIO  ANALYSIS   HINDUSTAN  UNILEVER  LIMITED</vt:lpstr>
      <vt:lpstr>INTRODUCTION TO PORTFOLIO ANALYSIS</vt:lpstr>
      <vt:lpstr>PowerPoint Presentation</vt:lpstr>
      <vt:lpstr>INTRODUCTION TO PORTFOLIO ANALYSIS</vt:lpstr>
      <vt:lpstr>MODELS FOR PORTFOLIO ANALYSIS</vt:lpstr>
      <vt:lpstr>MODELS FOR PORTFOLIO ANALYSIS</vt:lpstr>
      <vt:lpstr>MODELS FOR PORTFOLIO ANALYSIS</vt:lpstr>
      <vt:lpstr>STRATEGIC IMPLICATIONS OF BCG MATRIX</vt:lpstr>
      <vt:lpstr>STRATEGIC IMPLICATIONS OF BCG MATRIX</vt:lpstr>
      <vt:lpstr>STRATEGIC IMPLICATIONS OF BCG MATRIX</vt:lpstr>
      <vt:lpstr>GE MULTIFACTOR  PORTFOLIO MATRIX  OVERVIEW</vt:lpstr>
      <vt:lpstr>GE MULTIFACTOR  PORTFOLIO MATRIX  OVERVIEW</vt:lpstr>
      <vt:lpstr>GE MULTIFACTOR  PORTFOLIO MATRIX  OVERVIEW</vt:lpstr>
      <vt:lpstr>GE MULTIFACTOR  PORTFOLIO MATRIX  OVERVIEW</vt:lpstr>
      <vt:lpstr>GE MULTIFACTOR  PORTFOLIO MATRIX  OVERVIEW</vt:lpstr>
      <vt:lpstr>GE MULTIFACTOR  PORTFOLIO MATRIX  OVERVIEW</vt:lpstr>
      <vt:lpstr>GE MULTIFACTOR  PORTFOLIO MATRIX  OVERVIEW</vt:lpstr>
      <vt:lpstr>PowerPoint Presentation</vt:lpstr>
      <vt:lpstr>CHALLENGES FACED BY HUL</vt:lpstr>
      <vt:lpstr>CHALLENGES FACED BY HUL</vt:lpstr>
      <vt:lpstr>CONCLUSION</vt:lpstr>
      <vt:lpstr>CONCLUSION</vt:lpstr>
      <vt:lpstr>Q&amp;A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Abhinav Paidisetti</cp:lastModifiedBy>
  <cp:revision>9</cp:revision>
  <dcterms:modified xsi:type="dcterms:W3CDTF">2024-10-15T07:56:59Z</dcterms:modified>
</cp:coreProperties>
</file>